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slideMasters/slideMaster35.xml" ContentType="application/vnd.openxmlformats-officedocument.presentationml.slideMaster+xml"/>
  <Override PartName="/ppt/slides/slide35.xml" ContentType="application/vnd.openxmlformats-officedocument.presentationml.slide+xml"/>
  <Override PartName="/ppt/slideMasters/slideMaster36.xml" ContentType="application/vnd.openxmlformats-officedocument.presentationml.slideMaster+xml"/>
  <Override PartName="/ppt/slides/slide36.xml" ContentType="application/vnd.openxmlformats-officedocument.presentationml.slide+xml"/>
  <Override PartName="/ppt/slideMasters/slideMaster37.xml" ContentType="application/vnd.openxmlformats-officedocument.presentationml.slideMaster+xml"/>
  <Override PartName="/ppt/slides/slide37.xml" ContentType="application/vnd.openxmlformats-officedocument.presentationml.slide+xml"/>
  <Override PartName="/ppt/slideMasters/slideMaster38.xml" ContentType="application/vnd.openxmlformats-officedocument.presentationml.slideMaster+xml"/>
  <Override PartName="/ppt/slides/slide38.xml" ContentType="application/vnd.openxmlformats-officedocument.presentationml.slide+xml"/>
  <Override PartName="/ppt/slideMasters/slideMaster39.xml" ContentType="application/vnd.openxmlformats-officedocument.presentationml.slideMaster+xml"/>
  <Override PartName="/ppt/slides/slide39.xml" ContentType="application/vnd.openxmlformats-officedocument.presentationml.slide+xml"/>
  <Override PartName="/ppt/slideMasters/slideMaster40.xml" ContentType="application/vnd.openxmlformats-officedocument.presentationml.slideMaster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notesMaster" Target="notesMasters/notesMaster1.xml"/><Relationship Id="rId43" Type="http://schemas.openxmlformats.org/officeDocument/2006/relationships/presProps" Target="presProps.xml"/><Relationship Id="rId44" Type="http://schemas.openxmlformats.org/officeDocument/2006/relationships/viewProps" Target="viewProps.xml"/><Relationship Id="rId45" Type="http://schemas.openxmlformats.org/officeDocument/2006/relationships/theme" Target="theme/theme1.xml"/><Relationship Id="rId4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4.xml"/>
		</Relationships>
</file>

<file path=ppt/notesSlides/_rels/notesSlide3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5.xml"/>
		</Relationships>
</file>

<file path=ppt/notesSlides/_rels/notesSlide3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6.xml"/>
		</Relationships>
</file>

<file path=ppt/notesSlides/_rels/notesSlide3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7.xml"/>
		</Relationships>
</file>

<file path=ppt/notesSlides/_rels/notesSlide3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8.xml"/>
		</Relationships>
</file>

<file path=ppt/notesSlides/_rels/notesSlide3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9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4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0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URS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4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5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6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7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8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9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0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4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5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6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7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8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9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0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ppt-template-media/image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1168" y="164592"/>
            <a:ext cx="438912" cy="43891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1298448" y="1417320"/>
            <a:ext cx="9601200" cy="5486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科研训练（第一讲）</a:t>
            </a:r>
            <a:endParaRPr lang="en-US" sz="3000" dirty="0"/>
          </a:p>
        </p:txBody>
      </p:sp>
      <p:sp>
        <p:nvSpPr>
          <p:cNvPr id="4" name="Text 1"/>
          <p:cNvSpPr txBox="1"/>
          <p:nvPr/>
        </p:nvSpPr>
        <p:spPr>
          <a:xfrm>
            <a:off x="1298448" y="2148840"/>
            <a:ext cx="9601200" cy="6858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2D9CD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科研引言</a:t>
            </a:r>
            <a:endParaRPr lang="en-US" sz="4000" dirty="0"/>
          </a:p>
        </p:txBody>
      </p:sp>
      <p:sp>
        <p:nvSpPr>
          <p:cNvPr id="5" name="Text 2"/>
          <p:cNvSpPr txBox="1"/>
          <p:nvPr/>
        </p:nvSpPr>
        <p:spPr>
          <a:xfrm>
            <a:off x="1417320" y="2971800"/>
            <a:ext cx="9326880" cy="5029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20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从“发论文”到“解决有意义的问题”</a:t>
            </a:r>
            <a:endParaRPr lang="en-US" sz="2000" dirty="0"/>
          </a:p>
        </p:txBody>
      </p:sp>
      <p:sp>
        <p:nvSpPr>
          <p:cNvPr id="6" name="Text 3"/>
          <p:cNvSpPr txBox="1"/>
          <p:nvPr/>
        </p:nvSpPr>
        <p:spPr>
          <a:xfrm>
            <a:off x="1051560" y="4892040"/>
            <a:ext cx="10058400" cy="3657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3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晏潇 博士  |  武汉大学 · 武汉数学与智能研究院  |  yanxiaosunny@whu.edu.cn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8" name="Text 5"/>
          <p:cNvSpPr txBox="1"/>
          <p:nvPr/>
        </p:nvSpPr>
        <p:spPr>
          <a:xfrm>
            <a:off x="10881360" y="6620256"/>
            <a:ext cx="1051560" cy="17373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r" indent="0" marL="0">
              <a:buNone/>
            </a:pPr>
            <a:r>
              <a:rPr lang="en-US" sz="950" i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Slide 1</a:t>
            </a:r>
            <a:endParaRPr lang="en-US" sz="9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ppt-template-media/image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6304" y="91440"/>
            <a:ext cx="301752" cy="301752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46304" y="448056"/>
            <a:ext cx="11905488" cy="0"/>
          </a:xfrm>
          <a:prstGeom prst="line">
            <a:avLst/>
          </a:prstGeom>
          <a:noFill/>
          <a:ln w="13970">
            <a:solidFill>
              <a:srgbClr val="2D9CDB"/>
            </a:solidFill>
            <a:prstDash val="solid"/>
          </a:ln>
        </p:spPr>
      </p:sp>
      <p:sp>
        <p:nvSpPr>
          <p:cNvPr id="4" name="Text 1"/>
          <p:cNvSpPr txBox="1"/>
          <p:nvPr/>
        </p:nvSpPr>
        <p:spPr>
          <a:xfrm>
            <a:off x="603504" y="91440"/>
            <a:ext cx="10789920" cy="3840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第一个项目：把门槛降到“有意义＋有效”</a:t>
            </a:r>
            <a:endParaRPr lang="en-US" sz="2600" dirty="0"/>
          </a:p>
        </p:txBody>
      </p:sp>
      <p:sp>
        <p:nvSpPr>
          <p:cNvPr id="5" name="Shape 2"/>
          <p:cNvSpPr/>
          <p:nvPr/>
        </p:nvSpPr>
        <p:spPr>
          <a:xfrm>
            <a:off x="0" y="6647688"/>
            <a:ext cx="12191695" cy="210312"/>
          </a:xfrm>
          <a:prstGeom prst="rect">
            <a:avLst/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6" name="Text 3"/>
          <p:cNvSpPr txBox="1"/>
          <p:nvPr/>
        </p:nvSpPr>
        <p:spPr>
          <a:xfrm>
            <a:off x="164592" y="6652260"/>
            <a:ext cx="2011680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950" i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科研引言</a:t>
            </a:r>
            <a:endParaRPr lang="en-US" sz="950" dirty="0"/>
          </a:p>
        </p:txBody>
      </p:sp>
      <p:sp>
        <p:nvSpPr>
          <p:cNvPr id="7" name="Text 4"/>
          <p:cNvSpPr txBox="1"/>
          <p:nvPr/>
        </p:nvSpPr>
        <p:spPr>
          <a:xfrm>
            <a:off x="10881360" y="6652260"/>
            <a:ext cx="1051560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r" indent="0" marL="0">
              <a:buNone/>
            </a:pPr>
            <a:r>
              <a:rPr lang="en-US" sz="950" i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Slide 10</a:t>
            </a:r>
            <a:endParaRPr lang="en-US" sz="950" dirty="0"/>
          </a:p>
        </p:txBody>
      </p:sp>
      <p:sp>
        <p:nvSpPr>
          <p:cNvPr id="8" name="Shape 5"/>
          <p:cNvSpPr/>
          <p:nvPr/>
        </p:nvSpPr>
        <p:spPr>
          <a:xfrm>
            <a:off x="777240" y="1234440"/>
            <a:ext cx="4983480" cy="4206240"/>
          </a:xfrm>
          <a:prstGeom prst="roundRect">
            <a:avLst>
              <a:gd name="adj" fmla="val 1739"/>
            </a:avLst>
          </a:prstGeom>
          <a:solidFill>
            <a:srgbClr val="F9EAEA"/>
          </a:solidFill>
          <a:ln w="10160">
            <a:solidFill>
              <a:srgbClr val="D95C5C"/>
            </a:solidFill>
            <a:prstDash val="solid"/>
          </a:ln>
        </p:spPr>
      </p:sp>
      <p:sp>
        <p:nvSpPr>
          <p:cNvPr id="9" name="Text 6"/>
          <p:cNvSpPr txBox="1"/>
          <p:nvPr/>
        </p:nvSpPr>
        <p:spPr>
          <a:xfrm>
            <a:off x="1097280" y="1600200"/>
            <a:ext cx="4343400" cy="5029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2700" b="1" dirty="0">
                <a:solidFill>
                  <a:srgbClr val="D95C5C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Meaningful Problem</a:t>
            </a:r>
            <a:endParaRPr lang="en-US" sz="2700" dirty="0"/>
          </a:p>
        </p:txBody>
      </p:sp>
      <p:sp>
        <p:nvSpPr>
          <p:cNvPr id="10" name="Text 7"/>
          <p:cNvSpPr txBox="1"/>
          <p:nvPr/>
        </p:nvSpPr>
        <p:spPr>
          <a:xfrm>
            <a:off x="1234440" y="2212848"/>
            <a:ext cx="4069080" cy="4114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有意义的问题</a:t>
            </a:r>
            <a:endParaRPr lang="en-US" sz="1900" dirty="0"/>
          </a:p>
        </p:txBody>
      </p:sp>
      <p:sp>
        <p:nvSpPr>
          <p:cNvPr id="11" name="Shape 8"/>
          <p:cNvSpPr/>
          <p:nvPr/>
        </p:nvSpPr>
        <p:spPr>
          <a:xfrm>
            <a:off x="1234440" y="2862072"/>
            <a:ext cx="146304" cy="146304"/>
          </a:xfrm>
          <a:prstGeom prst="roundRect">
            <a:avLst>
              <a:gd name="adj" fmla="val 12500"/>
            </a:avLst>
          </a:prstGeom>
          <a:solidFill>
            <a:srgbClr val="D95C5C"/>
          </a:solidFill>
          <a:ln w="12700">
            <a:solidFill>
              <a:srgbClr val="D95C5C"/>
            </a:solidFill>
            <a:prstDash val="solid"/>
          </a:ln>
        </p:spPr>
      </p:sp>
      <p:sp>
        <p:nvSpPr>
          <p:cNvPr id="12" name="Text 9"/>
          <p:cNvSpPr txBox="1"/>
          <p:nvPr/>
        </p:nvSpPr>
        <p:spPr>
          <a:xfrm>
            <a:off x="1508760" y="2788920"/>
            <a:ext cx="3794760" cy="60655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真实存在，而不是想象出来</a:t>
            </a:r>
            <a:endParaRPr lang="en-US" sz="1500" dirty="0"/>
          </a:p>
        </p:txBody>
      </p:sp>
      <p:sp>
        <p:nvSpPr>
          <p:cNvPr id="13" name="Shape 10"/>
          <p:cNvSpPr/>
          <p:nvPr/>
        </p:nvSpPr>
        <p:spPr>
          <a:xfrm>
            <a:off x="1234440" y="3486912"/>
            <a:ext cx="146304" cy="146304"/>
          </a:xfrm>
          <a:prstGeom prst="roundRect">
            <a:avLst>
              <a:gd name="adj" fmla="val 12500"/>
            </a:avLst>
          </a:prstGeom>
          <a:solidFill>
            <a:srgbClr val="D95C5C"/>
          </a:solidFill>
          <a:ln w="12700">
            <a:solidFill>
              <a:srgbClr val="D95C5C"/>
            </a:solidFill>
            <a:prstDash val="solid"/>
          </a:ln>
        </p:spPr>
      </p:sp>
      <p:sp>
        <p:nvSpPr>
          <p:cNvPr id="14" name="Text 11"/>
          <p:cNvSpPr txBox="1"/>
          <p:nvPr/>
        </p:nvSpPr>
        <p:spPr>
          <a:xfrm>
            <a:off x="1508760" y="3413760"/>
            <a:ext cx="3794760" cy="60655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对某类用户、任务或系统有价值</a:t>
            </a:r>
            <a:endParaRPr lang="en-US" sz="1500" dirty="0"/>
          </a:p>
        </p:txBody>
      </p:sp>
      <p:sp>
        <p:nvSpPr>
          <p:cNvPr id="15" name="Shape 12"/>
          <p:cNvSpPr/>
          <p:nvPr/>
        </p:nvSpPr>
        <p:spPr>
          <a:xfrm>
            <a:off x="1234440" y="4111752"/>
            <a:ext cx="146304" cy="146304"/>
          </a:xfrm>
          <a:prstGeom prst="roundRect">
            <a:avLst>
              <a:gd name="adj" fmla="val 12500"/>
            </a:avLst>
          </a:prstGeom>
          <a:solidFill>
            <a:srgbClr val="D95C5C"/>
          </a:solidFill>
          <a:ln w="12700">
            <a:solidFill>
              <a:srgbClr val="D95C5C"/>
            </a:solidFill>
            <a:prstDash val="solid"/>
          </a:ln>
        </p:spPr>
      </p:sp>
      <p:sp>
        <p:nvSpPr>
          <p:cNvPr id="16" name="Text 13"/>
          <p:cNvSpPr txBox="1"/>
          <p:nvPr/>
        </p:nvSpPr>
        <p:spPr>
          <a:xfrm>
            <a:off x="1508760" y="4038600"/>
            <a:ext cx="3794760" cy="60655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范围足够小，能够在资源内推进</a:t>
            </a:r>
            <a:endParaRPr lang="en-US" sz="1500" dirty="0"/>
          </a:p>
        </p:txBody>
      </p:sp>
      <p:sp>
        <p:nvSpPr>
          <p:cNvPr id="17" name="Text 14"/>
          <p:cNvSpPr txBox="1"/>
          <p:nvPr/>
        </p:nvSpPr>
        <p:spPr>
          <a:xfrm>
            <a:off x="5715000" y="2487168"/>
            <a:ext cx="731520" cy="7315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4200" b="1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+</a:t>
            </a:r>
            <a:endParaRPr lang="en-US" sz="4200" dirty="0"/>
          </a:p>
        </p:txBody>
      </p:sp>
      <p:sp>
        <p:nvSpPr>
          <p:cNvPr id="18" name="Shape 15"/>
          <p:cNvSpPr/>
          <p:nvPr/>
        </p:nvSpPr>
        <p:spPr>
          <a:xfrm>
            <a:off x="6428232" y="1234440"/>
            <a:ext cx="4983480" cy="4206240"/>
          </a:xfrm>
          <a:prstGeom prst="roundRect">
            <a:avLst>
              <a:gd name="adj" fmla="val 1739"/>
            </a:avLst>
          </a:prstGeom>
          <a:solidFill>
            <a:srgbClr val="EAF5FB"/>
          </a:solidFill>
          <a:ln w="10160">
            <a:solidFill>
              <a:srgbClr val="2D9CDB"/>
            </a:solidFill>
            <a:prstDash val="solid"/>
          </a:ln>
        </p:spPr>
      </p:sp>
      <p:sp>
        <p:nvSpPr>
          <p:cNvPr id="19" name="Text 16"/>
          <p:cNvSpPr txBox="1"/>
          <p:nvPr/>
        </p:nvSpPr>
        <p:spPr>
          <a:xfrm>
            <a:off x="6748272" y="1600200"/>
            <a:ext cx="4343400" cy="5029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2700" b="1" dirty="0">
                <a:solidFill>
                  <a:srgbClr val="2D9CD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Effective Way</a:t>
            </a:r>
            <a:endParaRPr lang="en-US" sz="2700" dirty="0"/>
          </a:p>
        </p:txBody>
      </p:sp>
      <p:sp>
        <p:nvSpPr>
          <p:cNvPr id="20" name="Text 17"/>
          <p:cNvSpPr txBox="1"/>
          <p:nvPr/>
        </p:nvSpPr>
        <p:spPr>
          <a:xfrm>
            <a:off x="6903720" y="2212848"/>
            <a:ext cx="4069080" cy="4114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有效的解法</a:t>
            </a:r>
            <a:endParaRPr lang="en-US" sz="1900" dirty="0"/>
          </a:p>
        </p:txBody>
      </p:sp>
      <p:sp>
        <p:nvSpPr>
          <p:cNvPr id="21" name="Shape 18"/>
          <p:cNvSpPr/>
          <p:nvPr/>
        </p:nvSpPr>
        <p:spPr>
          <a:xfrm>
            <a:off x="6903720" y="2862072"/>
            <a:ext cx="146304" cy="146304"/>
          </a:xfrm>
          <a:prstGeom prst="roundRect">
            <a:avLst>
              <a:gd name="adj" fmla="val 12500"/>
            </a:avLst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22" name="Text 19"/>
          <p:cNvSpPr txBox="1"/>
          <p:nvPr/>
        </p:nvSpPr>
        <p:spPr>
          <a:xfrm>
            <a:off x="7178040" y="2788920"/>
            <a:ext cx="3794760" cy="60655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正确率或质量足够好</a:t>
            </a:r>
            <a:endParaRPr lang="en-US" sz="1500" dirty="0"/>
          </a:p>
        </p:txBody>
      </p:sp>
      <p:sp>
        <p:nvSpPr>
          <p:cNvPr id="23" name="Shape 20"/>
          <p:cNvSpPr/>
          <p:nvPr/>
        </p:nvSpPr>
        <p:spPr>
          <a:xfrm>
            <a:off x="6903720" y="3486912"/>
            <a:ext cx="146304" cy="146304"/>
          </a:xfrm>
          <a:prstGeom prst="roundRect">
            <a:avLst>
              <a:gd name="adj" fmla="val 12500"/>
            </a:avLst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24" name="Text 21"/>
          <p:cNvSpPr txBox="1"/>
          <p:nvPr/>
        </p:nvSpPr>
        <p:spPr>
          <a:xfrm>
            <a:off x="7178040" y="3413760"/>
            <a:ext cx="3794760" cy="60655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速度、吞吐或开发效率更高</a:t>
            </a:r>
            <a:endParaRPr lang="en-US" sz="1500" dirty="0"/>
          </a:p>
        </p:txBody>
      </p:sp>
      <p:sp>
        <p:nvSpPr>
          <p:cNvPr id="25" name="Shape 22"/>
          <p:cNvSpPr/>
          <p:nvPr/>
        </p:nvSpPr>
        <p:spPr>
          <a:xfrm>
            <a:off x="6903720" y="4111752"/>
            <a:ext cx="146304" cy="146304"/>
          </a:xfrm>
          <a:prstGeom prst="roundRect">
            <a:avLst>
              <a:gd name="adj" fmla="val 12500"/>
            </a:avLst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26" name="Text 23"/>
          <p:cNvSpPr txBox="1"/>
          <p:nvPr/>
        </p:nvSpPr>
        <p:spPr>
          <a:xfrm>
            <a:off x="7178040" y="4038600"/>
            <a:ext cx="3794760" cy="60655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算力、内存、金钱或维护开销更低</a:t>
            </a:r>
            <a:endParaRPr lang="en-US" sz="1500" dirty="0"/>
          </a:p>
        </p:txBody>
      </p:sp>
      <p:sp>
        <p:nvSpPr>
          <p:cNvPr id="27" name="Text 24"/>
          <p:cNvSpPr txBox="1"/>
          <p:nvPr/>
        </p:nvSpPr>
        <p:spPr>
          <a:xfrm>
            <a:off x="1234440" y="5806440"/>
            <a:ext cx="9692640" cy="3840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2A9D8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Research is to solve a meaningful problem in an effective way.</a:t>
            </a:r>
            <a:endParaRPr lang="en-US" sz="1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ppt-template-media/image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6304" y="91440"/>
            <a:ext cx="301752" cy="301752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46304" y="448056"/>
            <a:ext cx="11905488" cy="0"/>
          </a:xfrm>
          <a:prstGeom prst="line">
            <a:avLst/>
          </a:prstGeom>
          <a:noFill/>
          <a:ln w="13970">
            <a:solidFill>
              <a:srgbClr val="2D9CDB"/>
            </a:solidFill>
            <a:prstDash val="solid"/>
          </a:ln>
        </p:spPr>
      </p:sp>
      <p:sp>
        <p:nvSpPr>
          <p:cNvPr id="4" name="Text 1"/>
          <p:cNvSpPr txBox="1"/>
          <p:nvPr/>
        </p:nvSpPr>
        <p:spPr>
          <a:xfrm>
            <a:off x="603504" y="91440"/>
            <a:ext cx="10789920" cy="3840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有意义的问题：真实、具体、可推进</a:t>
            </a:r>
            <a:endParaRPr lang="en-US" sz="2600" dirty="0"/>
          </a:p>
        </p:txBody>
      </p:sp>
      <p:sp>
        <p:nvSpPr>
          <p:cNvPr id="5" name="Shape 2"/>
          <p:cNvSpPr/>
          <p:nvPr/>
        </p:nvSpPr>
        <p:spPr>
          <a:xfrm>
            <a:off x="0" y="6647688"/>
            <a:ext cx="12191695" cy="210312"/>
          </a:xfrm>
          <a:prstGeom prst="rect">
            <a:avLst/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6" name="Text 3"/>
          <p:cNvSpPr txBox="1"/>
          <p:nvPr/>
        </p:nvSpPr>
        <p:spPr>
          <a:xfrm>
            <a:off x="164592" y="6652260"/>
            <a:ext cx="2011680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950" i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科研引言</a:t>
            </a:r>
            <a:endParaRPr lang="en-US" sz="950" dirty="0"/>
          </a:p>
        </p:txBody>
      </p:sp>
      <p:sp>
        <p:nvSpPr>
          <p:cNvPr id="7" name="Text 4"/>
          <p:cNvSpPr txBox="1"/>
          <p:nvPr/>
        </p:nvSpPr>
        <p:spPr>
          <a:xfrm>
            <a:off x="10881360" y="6652260"/>
            <a:ext cx="1051560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r" indent="0" marL="0">
              <a:buNone/>
            </a:pPr>
            <a:r>
              <a:rPr lang="en-US" sz="950" i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Slide 11</a:t>
            </a:r>
            <a:endParaRPr lang="en-US" sz="950" dirty="0"/>
          </a:p>
        </p:txBody>
      </p:sp>
      <p:sp>
        <p:nvSpPr>
          <p:cNvPr id="8" name="Shape 5"/>
          <p:cNvSpPr/>
          <p:nvPr/>
        </p:nvSpPr>
        <p:spPr>
          <a:xfrm>
            <a:off x="1005840" y="1234440"/>
            <a:ext cx="2103120" cy="713232"/>
          </a:xfrm>
          <a:prstGeom prst="rect">
            <a:avLst/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9" name="Text 6"/>
          <p:cNvSpPr txBox="1"/>
          <p:nvPr/>
        </p:nvSpPr>
        <p:spPr>
          <a:xfrm>
            <a:off x="1078992" y="1261872"/>
            <a:ext cx="1956816" cy="65836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检查项</a:t>
            </a:r>
            <a:endParaRPr lang="en-US" sz="1250" dirty="0"/>
          </a:p>
        </p:txBody>
      </p:sp>
      <p:sp>
        <p:nvSpPr>
          <p:cNvPr id="10" name="Shape 7"/>
          <p:cNvSpPr/>
          <p:nvPr/>
        </p:nvSpPr>
        <p:spPr>
          <a:xfrm>
            <a:off x="3108960" y="1234440"/>
            <a:ext cx="8138160" cy="713232"/>
          </a:xfrm>
          <a:prstGeom prst="rect">
            <a:avLst/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11" name="Text 8"/>
          <p:cNvSpPr txBox="1"/>
          <p:nvPr/>
        </p:nvSpPr>
        <p:spPr>
          <a:xfrm>
            <a:off x="3182112" y="1261872"/>
            <a:ext cx="7991856" cy="65836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要回答的问题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1005840" y="1947672"/>
            <a:ext cx="2103120" cy="713232"/>
          </a:xfrm>
          <a:prstGeom prst="rect">
            <a:avLst/>
          </a:prstGeom>
          <a:solidFill>
            <a:srgbClr val="FFFFFF"/>
          </a:solidFill>
          <a:ln w="10160">
            <a:solidFill>
              <a:srgbClr val="C8D5DC"/>
            </a:solidFill>
            <a:prstDash val="solid"/>
          </a:ln>
        </p:spPr>
      </p:sp>
      <p:sp>
        <p:nvSpPr>
          <p:cNvPr id="13" name="Text 10"/>
          <p:cNvSpPr txBox="1"/>
          <p:nvPr/>
        </p:nvSpPr>
        <p:spPr>
          <a:xfrm>
            <a:off x="1078992" y="1975104"/>
            <a:ext cx="1956816" cy="65836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15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真实存在</a:t>
            </a:r>
            <a:endParaRPr lang="en-US" sz="1150" dirty="0"/>
          </a:p>
        </p:txBody>
      </p:sp>
      <p:sp>
        <p:nvSpPr>
          <p:cNvPr id="14" name="Shape 11"/>
          <p:cNvSpPr/>
          <p:nvPr/>
        </p:nvSpPr>
        <p:spPr>
          <a:xfrm>
            <a:off x="3108960" y="1947672"/>
            <a:ext cx="8138160" cy="713232"/>
          </a:xfrm>
          <a:prstGeom prst="rect">
            <a:avLst/>
          </a:prstGeom>
          <a:solidFill>
            <a:srgbClr val="FFFFFF"/>
          </a:solidFill>
          <a:ln w="10160">
            <a:solidFill>
              <a:srgbClr val="C8D5DC"/>
            </a:solidFill>
            <a:prstDash val="solid"/>
          </a:ln>
        </p:spPr>
      </p:sp>
      <p:sp>
        <p:nvSpPr>
          <p:cNvPr id="15" name="Text 12"/>
          <p:cNvSpPr txBox="1"/>
          <p:nvPr/>
        </p:nvSpPr>
        <p:spPr>
          <a:xfrm>
            <a:off x="3182112" y="1975104"/>
            <a:ext cx="7991856" cy="65836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15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是否有数据、案例、用户或系统记录？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1005840" y="2660904"/>
            <a:ext cx="2103120" cy="713232"/>
          </a:xfrm>
          <a:prstGeom prst="rect">
            <a:avLst/>
          </a:prstGeom>
          <a:solidFill>
            <a:srgbClr val="F2F5F7"/>
          </a:solidFill>
          <a:ln w="10160">
            <a:solidFill>
              <a:srgbClr val="C8D5DC"/>
            </a:solidFill>
            <a:prstDash val="solid"/>
          </a:ln>
        </p:spPr>
      </p:sp>
      <p:sp>
        <p:nvSpPr>
          <p:cNvPr id="17" name="Text 14"/>
          <p:cNvSpPr txBox="1"/>
          <p:nvPr/>
        </p:nvSpPr>
        <p:spPr>
          <a:xfrm>
            <a:off x="1078992" y="2688336"/>
            <a:ext cx="1956816" cy="65836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15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实用价值</a:t>
            </a:r>
            <a:endParaRPr lang="en-US" sz="1150" dirty="0"/>
          </a:p>
        </p:txBody>
      </p:sp>
      <p:sp>
        <p:nvSpPr>
          <p:cNvPr id="18" name="Shape 15"/>
          <p:cNvSpPr/>
          <p:nvPr/>
        </p:nvSpPr>
        <p:spPr>
          <a:xfrm>
            <a:off x="3108960" y="2660904"/>
            <a:ext cx="8138160" cy="713232"/>
          </a:xfrm>
          <a:prstGeom prst="rect">
            <a:avLst/>
          </a:prstGeom>
          <a:solidFill>
            <a:srgbClr val="F2F5F7"/>
          </a:solidFill>
          <a:ln w="10160">
            <a:solidFill>
              <a:srgbClr val="C8D5DC"/>
            </a:solidFill>
            <a:prstDash val="solid"/>
          </a:ln>
        </p:spPr>
      </p:sp>
      <p:sp>
        <p:nvSpPr>
          <p:cNvPr id="19" name="Text 16"/>
          <p:cNvSpPr txBox="1"/>
          <p:nvPr/>
        </p:nvSpPr>
        <p:spPr>
          <a:xfrm>
            <a:off x="3182112" y="2688336"/>
            <a:ext cx="7991856" cy="65836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15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解决后对谁有帮助？能改善什么？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1005840" y="3374136"/>
            <a:ext cx="2103120" cy="713232"/>
          </a:xfrm>
          <a:prstGeom prst="rect">
            <a:avLst/>
          </a:prstGeom>
          <a:solidFill>
            <a:srgbClr val="FFFFFF"/>
          </a:solidFill>
          <a:ln w="10160">
            <a:solidFill>
              <a:srgbClr val="C8D5DC"/>
            </a:solidFill>
            <a:prstDash val="solid"/>
          </a:ln>
        </p:spPr>
      </p:sp>
      <p:sp>
        <p:nvSpPr>
          <p:cNvPr id="21" name="Text 18"/>
          <p:cNvSpPr txBox="1"/>
          <p:nvPr/>
        </p:nvSpPr>
        <p:spPr>
          <a:xfrm>
            <a:off x="1078992" y="3401568"/>
            <a:ext cx="1956816" cy="65836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15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范围清楚</a:t>
            </a:r>
            <a:endParaRPr lang="en-US" sz="1150" dirty="0"/>
          </a:p>
        </p:txBody>
      </p:sp>
      <p:sp>
        <p:nvSpPr>
          <p:cNvPr id="22" name="Shape 19"/>
          <p:cNvSpPr/>
          <p:nvPr/>
        </p:nvSpPr>
        <p:spPr>
          <a:xfrm>
            <a:off x="3108960" y="3374136"/>
            <a:ext cx="8138160" cy="713232"/>
          </a:xfrm>
          <a:prstGeom prst="rect">
            <a:avLst/>
          </a:prstGeom>
          <a:solidFill>
            <a:srgbClr val="FFFFFF"/>
          </a:solidFill>
          <a:ln w="10160">
            <a:solidFill>
              <a:srgbClr val="C8D5DC"/>
            </a:solidFill>
            <a:prstDash val="solid"/>
          </a:ln>
        </p:spPr>
      </p:sp>
      <p:sp>
        <p:nvSpPr>
          <p:cNvPr id="23" name="Text 20"/>
          <p:cNvSpPr txBox="1"/>
          <p:nvPr/>
        </p:nvSpPr>
        <p:spPr>
          <a:xfrm>
            <a:off x="3182112" y="3401568"/>
            <a:ext cx="7991856" cy="65836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15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对象、场景、目标和非目标是否明确？</a:t>
            </a:r>
            <a:endParaRPr lang="en-US" sz="1150" dirty="0"/>
          </a:p>
        </p:txBody>
      </p:sp>
      <p:sp>
        <p:nvSpPr>
          <p:cNvPr id="24" name="Shape 21"/>
          <p:cNvSpPr/>
          <p:nvPr/>
        </p:nvSpPr>
        <p:spPr>
          <a:xfrm>
            <a:off x="1005840" y="4087368"/>
            <a:ext cx="2103120" cy="713232"/>
          </a:xfrm>
          <a:prstGeom prst="rect">
            <a:avLst/>
          </a:prstGeom>
          <a:solidFill>
            <a:srgbClr val="F2F5F7"/>
          </a:solidFill>
          <a:ln w="10160">
            <a:solidFill>
              <a:srgbClr val="C8D5DC"/>
            </a:solidFill>
            <a:prstDash val="solid"/>
          </a:ln>
        </p:spPr>
      </p:sp>
      <p:sp>
        <p:nvSpPr>
          <p:cNvPr id="25" name="Text 22"/>
          <p:cNvSpPr txBox="1"/>
          <p:nvPr/>
        </p:nvSpPr>
        <p:spPr>
          <a:xfrm>
            <a:off x="1078992" y="4114800"/>
            <a:ext cx="1956816" cy="65836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15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可推进</a:t>
            </a:r>
            <a:endParaRPr lang="en-US" sz="1150" dirty="0"/>
          </a:p>
        </p:txBody>
      </p:sp>
      <p:sp>
        <p:nvSpPr>
          <p:cNvPr id="26" name="Shape 23"/>
          <p:cNvSpPr/>
          <p:nvPr/>
        </p:nvSpPr>
        <p:spPr>
          <a:xfrm>
            <a:off x="3108960" y="4087368"/>
            <a:ext cx="8138160" cy="713232"/>
          </a:xfrm>
          <a:prstGeom prst="rect">
            <a:avLst/>
          </a:prstGeom>
          <a:solidFill>
            <a:srgbClr val="F2F5F7"/>
          </a:solidFill>
          <a:ln w="10160">
            <a:solidFill>
              <a:srgbClr val="C8D5DC"/>
            </a:solidFill>
            <a:prstDash val="solid"/>
          </a:ln>
        </p:spPr>
      </p:sp>
      <p:sp>
        <p:nvSpPr>
          <p:cNvPr id="27" name="Text 24"/>
          <p:cNvSpPr txBox="1"/>
          <p:nvPr/>
        </p:nvSpPr>
        <p:spPr>
          <a:xfrm>
            <a:off x="3182112" y="4114800"/>
            <a:ext cx="7991856" cy="65836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15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能否通过分析、实现或实验产生新证据？</a:t>
            </a:r>
            <a:endParaRPr lang="en-US" sz="1150" dirty="0"/>
          </a:p>
        </p:txBody>
      </p:sp>
      <p:sp>
        <p:nvSpPr>
          <p:cNvPr id="28" name="Shape 25"/>
          <p:cNvSpPr/>
          <p:nvPr/>
        </p:nvSpPr>
        <p:spPr>
          <a:xfrm>
            <a:off x="1417320" y="5166360"/>
            <a:ext cx="9326880" cy="658368"/>
          </a:xfrm>
          <a:prstGeom prst="roundRect">
            <a:avLst>
              <a:gd name="adj" fmla="val 11111"/>
            </a:avLst>
          </a:prstGeom>
          <a:solidFill>
            <a:srgbClr val="FBF2E5"/>
          </a:solidFill>
          <a:ln w="10160">
            <a:solidFill>
              <a:srgbClr val="E59B35"/>
            </a:solidFill>
            <a:prstDash val="solid"/>
          </a:ln>
        </p:spPr>
      </p:sp>
      <p:sp>
        <p:nvSpPr>
          <p:cNvPr id="29" name="Text 26"/>
          <p:cNvSpPr txBox="1"/>
          <p:nvPr/>
        </p:nvSpPr>
        <p:spPr>
          <a:xfrm>
            <a:off x="1691640" y="5303520"/>
            <a:ext cx="8778240" cy="3657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“有意义”不等于“宏大”：对一个真实小问题给出可靠改进，也有研究价值。</a:t>
            </a:r>
            <a:endParaRPr lang="en-US" sz="17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ppt-template-media/image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6304" y="91440"/>
            <a:ext cx="301752" cy="301752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46304" y="448056"/>
            <a:ext cx="11905488" cy="0"/>
          </a:xfrm>
          <a:prstGeom prst="line">
            <a:avLst/>
          </a:prstGeom>
          <a:noFill/>
          <a:ln w="13970">
            <a:solidFill>
              <a:srgbClr val="2D9CDB"/>
            </a:solidFill>
            <a:prstDash val="solid"/>
          </a:ln>
        </p:spPr>
      </p:sp>
      <p:sp>
        <p:nvSpPr>
          <p:cNvPr id="4" name="Text 1"/>
          <p:cNvSpPr txBox="1"/>
          <p:nvPr/>
        </p:nvSpPr>
        <p:spPr>
          <a:xfrm>
            <a:off x="603504" y="91440"/>
            <a:ext cx="10789920" cy="3840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有效的解法：不仅看准确率</a:t>
            </a:r>
            <a:endParaRPr lang="en-US" sz="2600" dirty="0"/>
          </a:p>
        </p:txBody>
      </p:sp>
      <p:sp>
        <p:nvSpPr>
          <p:cNvPr id="5" name="Shape 2"/>
          <p:cNvSpPr/>
          <p:nvPr/>
        </p:nvSpPr>
        <p:spPr>
          <a:xfrm>
            <a:off x="0" y="6647688"/>
            <a:ext cx="12191695" cy="210312"/>
          </a:xfrm>
          <a:prstGeom prst="rect">
            <a:avLst/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6" name="Text 3"/>
          <p:cNvSpPr txBox="1"/>
          <p:nvPr/>
        </p:nvSpPr>
        <p:spPr>
          <a:xfrm>
            <a:off x="164592" y="6652260"/>
            <a:ext cx="2011680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950" i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科研引言</a:t>
            </a:r>
            <a:endParaRPr lang="en-US" sz="950" dirty="0"/>
          </a:p>
        </p:txBody>
      </p:sp>
      <p:sp>
        <p:nvSpPr>
          <p:cNvPr id="7" name="Text 4"/>
          <p:cNvSpPr txBox="1"/>
          <p:nvPr/>
        </p:nvSpPr>
        <p:spPr>
          <a:xfrm>
            <a:off x="10881360" y="6652260"/>
            <a:ext cx="1051560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r" indent="0" marL="0">
              <a:buNone/>
            </a:pPr>
            <a:r>
              <a:rPr lang="en-US" sz="950" i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Slide 12</a:t>
            </a:r>
            <a:endParaRPr lang="en-US" sz="950" dirty="0"/>
          </a:p>
        </p:txBody>
      </p:sp>
      <p:sp>
        <p:nvSpPr>
          <p:cNvPr id="8" name="Shape 5"/>
          <p:cNvSpPr/>
          <p:nvPr/>
        </p:nvSpPr>
        <p:spPr>
          <a:xfrm>
            <a:off x="777240" y="1143000"/>
            <a:ext cx="5074920" cy="1600200"/>
          </a:xfrm>
          <a:prstGeom prst="roundRect">
            <a:avLst>
              <a:gd name="adj" fmla="val 4571"/>
            </a:avLst>
          </a:prstGeom>
          <a:solidFill>
            <a:srgbClr val="F9EAEA"/>
          </a:solidFill>
          <a:ln w="10160">
            <a:solidFill>
              <a:srgbClr val="D95C5C"/>
            </a:solidFill>
            <a:prstDash val="solid"/>
          </a:ln>
        </p:spPr>
      </p:sp>
      <p:sp>
        <p:nvSpPr>
          <p:cNvPr id="9" name="Text 6"/>
          <p:cNvSpPr txBox="1"/>
          <p:nvPr/>
        </p:nvSpPr>
        <p:spPr>
          <a:xfrm>
            <a:off x="978408" y="1289304"/>
            <a:ext cx="4672584" cy="3840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D95C5C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效果/质量</a:t>
            </a:r>
            <a:endParaRPr lang="en-US" sz="2000" dirty="0"/>
          </a:p>
        </p:txBody>
      </p:sp>
      <p:sp>
        <p:nvSpPr>
          <p:cNvPr id="10" name="Text 7"/>
          <p:cNvSpPr txBox="1"/>
          <p:nvPr/>
        </p:nvSpPr>
        <p:spPr>
          <a:xfrm>
            <a:off x="978408" y="1737360"/>
            <a:ext cx="4672584" cy="8503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正确率、召回率、可靠性、覆盖率、用户体验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6355080" y="1143000"/>
            <a:ext cx="5074920" cy="1600200"/>
          </a:xfrm>
          <a:prstGeom prst="roundRect">
            <a:avLst>
              <a:gd name="adj" fmla="val 4571"/>
            </a:avLst>
          </a:prstGeom>
          <a:solidFill>
            <a:srgbClr val="EAF5FB"/>
          </a:solidFill>
          <a:ln w="10160">
            <a:solidFill>
              <a:srgbClr val="2D9CDB"/>
            </a:solidFill>
            <a:prstDash val="solid"/>
          </a:ln>
        </p:spPr>
      </p:sp>
      <p:sp>
        <p:nvSpPr>
          <p:cNvPr id="12" name="Text 9"/>
          <p:cNvSpPr txBox="1"/>
          <p:nvPr/>
        </p:nvSpPr>
        <p:spPr>
          <a:xfrm>
            <a:off x="6556248" y="1289304"/>
            <a:ext cx="4672584" cy="3840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2D9CD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效率</a:t>
            </a:r>
            <a:endParaRPr lang="en-US" sz="2000" dirty="0"/>
          </a:p>
        </p:txBody>
      </p:sp>
      <p:sp>
        <p:nvSpPr>
          <p:cNvPr id="13" name="Text 10"/>
          <p:cNvSpPr txBox="1"/>
          <p:nvPr/>
        </p:nvSpPr>
        <p:spPr>
          <a:xfrm>
            <a:off x="6556248" y="1737360"/>
            <a:ext cx="4672584" cy="8503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延迟、吞吐、收敛速度、扩展性、开发效率</a:t>
            </a:r>
            <a:endParaRPr lang="en-US" sz="1500" dirty="0"/>
          </a:p>
        </p:txBody>
      </p:sp>
      <p:sp>
        <p:nvSpPr>
          <p:cNvPr id="14" name="Shape 11"/>
          <p:cNvSpPr/>
          <p:nvPr/>
        </p:nvSpPr>
        <p:spPr>
          <a:xfrm>
            <a:off x="777240" y="3108960"/>
            <a:ext cx="5074920" cy="1600200"/>
          </a:xfrm>
          <a:prstGeom prst="roundRect">
            <a:avLst>
              <a:gd name="adj" fmla="val 4571"/>
            </a:avLst>
          </a:prstGeom>
          <a:solidFill>
            <a:srgbClr val="FBF2E5"/>
          </a:solidFill>
          <a:ln w="10160">
            <a:solidFill>
              <a:srgbClr val="E59B35"/>
            </a:solidFill>
            <a:prstDash val="solid"/>
          </a:ln>
        </p:spPr>
      </p:sp>
      <p:sp>
        <p:nvSpPr>
          <p:cNvPr id="15" name="Text 12"/>
          <p:cNvSpPr txBox="1"/>
          <p:nvPr/>
        </p:nvSpPr>
        <p:spPr>
          <a:xfrm>
            <a:off x="978408" y="3255264"/>
            <a:ext cx="4672584" cy="3840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E59B35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开销</a:t>
            </a:r>
            <a:endParaRPr lang="en-US" sz="2000" dirty="0"/>
          </a:p>
        </p:txBody>
      </p:sp>
      <p:sp>
        <p:nvSpPr>
          <p:cNvPr id="16" name="Text 13"/>
          <p:cNvSpPr txBox="1"/>
          <p:nvPr/>
        </p:nvSpPr>
        <p:spPr>
          <a:xfrm>
            <a:off x="978408" y="3703320"/>
            <a:ext cx="4672584" cy="8503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算力、内存、通信、能耗、标注、金钱、维护</a:t>
            </a:r>
            <a:endParaRPr lang="en-US" sz="1500" dirty="0"/>
          </a:p>
        </p:txBody>
      </p:sp>
      <p:sp>
        <p:nvSpPr>
          <p:cNvPr id="17" name="Shape 14"/>
          <p:cNvSpPr/>
          <p:nvPr/>
        </p:nvSpPr>
        <p:spPr>
          <a:xfrm>
            <a:off x="6355080" y="3108960"/>
            <a:ext cx="5074920" cy="1600200"/>
          </a:xfrm>
          <a:prstGeom prst="roundRect">
            <a:avLst>
              <a:gd name="adj" fmla="val 4571"/>
            </a:avLst>
          </a:prstGeom>
          <a:solidFill>
            <a:srgbClr val="EAF5EC"/>
          </a:solidFill>
          <a:ln w="10160">
            <a:solidFill>
              <a:srgbClr val="5AA469"/>
            </a:solidFill>
            <a:prstDash val="solid"/>
          </a:ln>
        </p:spPr>
      </p:sp>
      <p:sp>
        <p:nvSpPr>
          <p:cNvPr id="18" name="Text 15"/>
          <p:cNvSpPr txBox="1"/>
          <p:nvPr/>
        </p:nvSpPr>
        <p:spPr>
          <a:xfrm>
            <a:off x="6556248" y="3255264"/>
            <a:ext cx="4672584" cy="3840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5AA4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适应性</a:t>
            </a:r>
            <a:endParaRPr lang="en-US" sz="2000" dirty="0"/>
          </a:p>
        </p:txBody>
      </p:sp>
      <p:sp>
        <p:nvSpPr>
          <p:cNvPr id="19" name="Text 16"/>
          <p:cNvSpPr txBox="1"/>
          <p:nvPr/>
        </p:nvSpPr>
        <p:spPr>
          <a:xfrm>
            <a:off x="6556248" y="3703320"/>
            <a:ext cx="4672584" cy="8503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换数据、规模、硬件、任务或环境后是否仍有效</a:t>
            </a:r>
            <a:endParaRPr lang="en-US" sz="1500" dirty="0"/>
          </a:p>
        </p:txBody>
      </p:sp>
      <p:sp>
        <p:nvSpPr>
          <p:cNvPr id="20" name="Text 17"/>
          <p:cNvSpPr txBox="1"/>
          <p:nvPr/>
        </p:nvSpPr>
        <p:spPr>
          <a:xfrm>
            <a:off x="1051560" y="5394960"/>
            <a:ext cx="10058400" cy="4572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2D9CD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研究往往不是“全面更好”，而是在明确边界下改善主目标，同时控制副作用。</a:t>
            </a:r>
            <a:endParaRPr lang="en-US" sz="1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ppt-template-media/image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6304" y="91440"/>
            <a:ext cx="301752" cy="301752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46304" y="448056"/>
            <a:ext cx="11905488" cy="0"/>
          </a:xfrm>
          <a:prstGeom prst="line">
            <a:avLst/>
          </a:prstGeom>
          <a:noFill/>
          <a:ln w="13970">
            <a:solidFill>
              <a:srgbClr val="2D9CDB"/>
            </a:solidFill>
            <a:prstDash val="solid"/>
          </a:ln>
        </p:spPr>
      </p:sp>
      <p:sp>
        <p:nvSpPr>
          <p:cNvPr id="4" name="Text 1"/>
          <p:cNvSpPr txBox="1"/>
          <p:nvPr/>
        </p:nvSpPr>
        <p:spPr>
          <a:xfrm>
            <a:off x="603504" y="91440"/>
            <a:ext cx="10789920" cy="3840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用发展的眼光看第一个项目</a:t>
            </a:r>
            <a:endParaRPr lang="en-US" sz="2600" dirty="0"/>
          </a:p>
        </p:txBody>
      </p:sp>
      <p:sp>
        <p:nvSpPr>
          <p:cNvPr id="5" name="Shape 2"/>
          <p:cNvSpPr/>
          <p:nvPr/>
        </p:nvSpPr>
        <p:spPr>
          <a:xfrm>
            <a:off x="0" y="6647688"/>
            <a:ext cx="12191695" cy="210312"/>
          </a:xfrm>
          <a:prstGeom prst="rect">
            <a:avLst/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6" name="Text 3"/>
          <p:cNvSpPr txBox="1"/>
          <p:nvPr/>
        </p:nvSpPr>
        <p:spPr>
          <a:xfrm>
            <a:off x="164592" y="6652260"/>
            <a:ext cx="2011680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950" i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科研引言</a:t>
            </a:r>
            <a:endParaRPr lang="en-US" sz="950" dirty="0"/>
          </a:p>
        </p:txBody>
      </p:sp>
      <p:sp>
        <p:nvSpPr>
          <p:cNvPr id="7" name="Text 4"/>
          <p:cNvSpPr txBox="1"/>
          <p:nvPr/>
        </p:nvSpPr>
        <p:spPr>
          <a:xfrm>
            <a:off x="10881360" y="6652260"/>
            <a:ext cx="1051560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r" indent="0" marL="0">
              <a:buNone/>
            </a:pPr>
            <a:r>
              <a:rPr lang="en-US" sz="950" i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Slide 13</a:t>
            </a:r>
            <a:endParaRPr lang="en-US" sz="950" dirty="0"/>
          </a:p>
        </p:txBody>
      </p:sp>
      <p:sp>
        <p:nvSpPr>
          <p:cNvPr id="8" name="Shape 5"/>
          <p:cNvSpPr/>
          <p:nvPr/>
        </p:nvSpPr>
        <p:spPr>
          <a:xfrm>
            <a:off x="640080" y="1828800"/>
            <a:ext cx="2514600" cy="1965960"/>
          </a:xfrm>
          <a:prstGeom prst="roundRect">
            <a:avLst>
              <a:gd name="adj" fmla="val 3721"/>
            </a:avLst>
          </a:prstGeom>
          <a:solidFill>
            <a:srgbClr val="F9EAEA"/>
          </a:solidFill>
          <a:ln w="10160">
            <a:solidFill>
              <a:srgbClr val="D95C5C"/>
            </a:solidFill>
            <a:prstDash val="solid"/>
          </a:ln>
        </p:spPr>
      </p:sp>
      <p:sp>
        <p:nvSpPr>
          <p:cNvPr id="9" name="Text 6"/>
          <p:cNvSpPr txBox="1"/>
          <p:nvPr/>
        </p:nvSpPr>
        <p:spPr>
          <a:xfrm>
            <a:off x="841248" y="1975104"/>
            <a:ext cx="2112264" cy="3840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D95C5C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现在</a:t>
            </a:r>
            <a:endParaRPr lang="en-US" sz="2100" dirty="0"/>
          </a:p>
        </p:txBody>
      </p:sp>
      <p:sp>
        <p:nvSpPr>
          <p:cNvPr id="10" name="Text 7"/>
          <p:cNvSpPr txBox="1"/>
          <p:nvPr/>
        </p:nvSpPr>
        <p:spPr>
          <a:xfrm>
            <a:off x="841248" y="2423160"/>
            <a:ext cx="2112264" cy="121615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十二分热爱</a:t>
            </a:r>
            <a:endParaRPr lang="en-US" sz="1600" dirty="0"/>
          </a:p>
          <a:p>
            <a:pPr algn="l" indent="0" marL="0">
              <a:buNone/>
            </a:pPr>
            <a:r>
              <a:rPr lang="en-US" sz="16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认真做完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3127248" y="2606040"/>
            <a:ext cx="393192" cy="384048"/>
          </a:xfrm>
          <a:prstGeom prst="chevron">
            <a:avLst/>
          </a:prstGeom>
          <a:solidFill>
            <a:srgbClr val="8C969C"/>
          </a:solidFill>
          <a:ln w="12700">
            <a:solidFill>
              <a:srgbClr val="8C969C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547872" y="1828800"/>
            <a:ext cx="2514600" cy="1965960"/>
          </a:xfrm>
          <a:prstGeom prst="roundRect">
            <a:avLst>
              <a:gd name="adj" fmla="val 3721"/>
            </a:avLst>
          </a:prstGeom>
          <a:solidFill>
            <a:srgbClr val="FBF2E5"/>
          </a:solidFill>
          <a:ln w="10160">
            <a:solidFill>
              <a:srgbClr val="E59B35"/>
            </a:solidFill>
            <a:prstDash val="solid"/>
          </a:ln>
        </p:spPr>
      </p:sp>
      <p:sp>
        <p:nvSpPr>
          <p:cNvPr id="13" name="Text 10"/>
          <p:cNvSpPr txBox="1"/>
          <p:nvPr/>
        </p:nvSpPr>
        <p:spPr>
          <a:xfrm>
            <a:off x="3749040" y="1975104"/>
            <a:ext cx="2112264" cy="3840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E59B35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完成后</a:t>
            </a:r>
            <a:endParaRPr lang="en-US" sz="2100" dirty="0"/>
          </a:p>
        </p:txBody>
      </p:sp>
      <p:sp>
        <p:nvSpPr>
          <p:cNvPr id="14" name="Text 11"/>
          <p:cNvSpPr txBox="1"/>
          <p:nvPr/>
        </p:nvSpPr>
        <p:spPr>
          <a:xfrm>
            <a:off x="3749040" y="2423160"/>
            <a:ext cx="2112264" cy="121615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复盘问题</a:t>
            </a:r>
            <a:endParaRPr lang="en-US" sz="1600" dirty="0"/>
          </a:p>
          <a:p>
            <a:pPr algn="l" indent="0" marL="0">
              <a:buNone/>
            </a:pPr>
            <a:r>
              <a:rPr lang="en-US" sz="16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看见不足</a:t>
            </a:r>
            <a:endParaRPr lang="en-US" sz="1600" dirty="0"/>
          </a:p>
        </p:txBody>
      </p:sp>
      <p:sp>
        <p:nvSpPr>
          <p:cNvPr id="15" name="Shape 12"/>
          <p:cNvSpPr/>
          <p:nvPr/>
        </p:nvSpPr>
        <p:spPr>
          <a:xfrm>
            <a:off x="6035040" y="2606040"/>
            <a:ext cx="393192" cy="384048"/>
          </a:xfrm>
          <a:prstGeom prst="chevron">
            <a:avLst/>
          </a:prstGeom>
          <a:solidFill>
            <a:srgbClr val="8C969C"/>
          </a:solidFill>
          <a:ln w="12700">
            <a:solidFill>
              <a:srgbClr val="8C969C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6455664" y="1828800"/>
            <a:ext cx="2514600" cy="1965960"/>
          </a:xfrm>
          <a:prstGeom prst="roundRect">
            <a:avLst>
              <a:gd name="adj" fmla="val 3721"/>
            </a:avLst>
          </a:prstGeom>
          <a:solidFill>
            <a:srgbClr val="EAF5FB"/>
          </a:solidFill>
          <a:ln w="10160">
            <a:solidFill>
              <a:srgbClr val="2D9CDB"/>
            </a:solidFill>
            <a:prstDash val="solid"/>
          </a:ln>
        </p:spPr>
      </p:sp>
      <p:sp>
        <p:nvSpPr>
          <p:cNvPr id="17" name="Text 14"/>
          <p:cNvSpPr txBox="1"/>
          <p:nvPr/>
        </p:nvSpPr>
        <p:spPr>
          <a:xfrm>
            <a:off x="6656832" y="1975104"/>
            <a:ext cx="2112264" cy="3840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2D9CD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下一次</a:t>
            </a:r>
            <a:endParaRPr lang="en-US" sz="2100" dirty="0"/>
          </a:p>
        </p:txBody>
      </p:sp>
      <p:sp>
        <p:nvSpPr>
          <p:cNvPr id="18" name="Text 15"/>
          <p:cNvSpPr txBox="1"/>
          <p:nvPr/>
        </p:nvSpPr>
        <p:spPr>
          <a:xfrm>
            <a:off x="6656832" y="2423160"/>
            <a:ext cx="2112264" cy="121615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换更好问题</a:t>
            </a:r>
            <a:endParaRPr lang="en-US" sz="1600" dirty="0"/>
          </a:p>
          <a:p>
            <a:pPr algn="l" indent="0" marL="0">
              <a:buNone/>
            </a:pPr>
            <a:r>
              <a:rPr lang="en-US" sz="16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更强方法</a:t>
            </a:r>
            <a:endParaRPr lang="en-US" sz="1600" dirty="0"/>
          </a:p>
        </p:txBody>
      </p:sp>
      <p:sp>
        <p:nvSpPr>
          <p:cNvPr id="19" name="Shape 16"/>
          <p:cNvSpPr/>
          <p:nvPr/>
        </p:nvSpPr>
        <p:spPr>
          <a:xfrm>
            <a:off x="8942832" y="2606040"/>
            <a:ext cx="393192" cy="384048"/>
          </a:xfrm>
          <a:prstGeom prst="chevron">
            <a:avLst/>
          </a:prstGeom>
          <a:solidFill>
            <a:srgbClr val="8C969C"/>
          </a:solidFill>
          <a:ln w="12700">
            <a:solidFill>
              <a:srgbClr val="8C969C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9363456" y="1828800"/>
            <a:ext cx="2514600" cy="1965960"/>
          </a:xfrm>
          <a:prstGeom prst="roundRect">
            <a:avLst>
              <a:gd name="adj" fmla="val 3721"/>
            </a:avLst>
          </a:prstGeom>
          <a:solidFill>
            <a:srgbClr val="EAF5EC"/>
          </a:solidFill>
          <a:ln w="10160">
            <a:solidFill>
              <a:srgbClr val="5AA469"/>
            </a:solidFill>
            <a:prstDash val="solid"/>
          </a:ln>
        </p:spPr>
      </p:sp>
      <p:sp>
        <p:nvSpPr>
          <p:cNvPr id="21" name="Text 18"/>
          <p:cNvSpPr txBox="1"/>
          <p:nvPr/>
        </p:nvSpPr>
        <p:spPr>
          <a:xfrm>
            <a:off x="9564624" y="1975104"/>
            <a:ext cx="2112264" cy="3840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5AA4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成熟后</a:t>
            </a:r>
            <a:endParaRPr lang="en-US" sz="2100" dirty="0"/>
          </a:p>
        </p:txBody>
      </p:sp>
      <p:sp>
        <p:nvSpPr>
          <p:cNvPr id="22" name="Text 19"/>
          <p:cNvSpPr txBox="1"/>
          <p:nvPr/>
        </p:nvSpPr>
        <p:spPr>
          <a:xfrm>
            <a:off x="9564624" y="2423160"/>
            <a:ext cx="2112264" cy="121615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承认早期工作</a:t>
            </a:r>
            <a:endParaRPr lang="en-US" sz="1600" dirty="0"/>
          </a:p>
          <a:p>
            <a:pPr algn="l" indent="0" marL="0">
              <a:buNone/>
            </a:pPr>
            <a:r>
              <a:rPr lang="en-US" sz="16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不够成熟</a:t>
            </a:r>
            <a:endParaRPr lang="en-US" sz="1600" dirty="0"/>
          </a:p>
        </p:txBody>
      </p:sp>
      <p:sp>
        <p:nvSpPr>
          <p:cNvPr id="23" name="Text 20"/>
          <p:cNvSpPr txBox="1"/>
          <p:nvPr/>
        </p:nvSpPr>
        <p:spPr>
          <a:xfrm>
            <a:off x="1005840" y="4709160"/>
            <a:ext cx="10149840" cy="6217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成熟后觉得早期工作“不够好”很正常；但如果现在不开始，就没有可复盘的经验。</a:t>
            </a:r>
            <a:endParaRPr lang="en-US" sz="1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ppt-template-media/image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6304" y="91440"/>
            <a:ext cx="301752" cy="301752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46304" y="448056"/>
            <a:ext cx="11905488" cy="0"/>
          </a:xfrm>
          <a:prstGeom prst="line">
            <a:avLst/>
          </a:prstGeom>
          <a:noFill/>
          <a:ln w="13970">
            <a:solidFill>
              <a:srgbClr val="2D9CDB"/>
            </a:solidFill>
            <a:prstDash val="solid"/>
          </a:ln>
        </p:spPr>
      </p:sp>
      <p:sp>
        <p:nvSpPr>
          <p:cNvPr id="4" name="Text 1"/>
          <p:cNvSpPr txBox="1"/>
          <p:nvPr/>
        </p:nvSpPr>
        <p:spPr>
          <a:xfrm>
            <a:off x="603504" y="91440"/>
            <a:ext cx="10789920" cy="3840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做科研一定要“很聪明”吗？</a:t>
            </a:r>
            <a:endParaRPr lang="en-US" sz="2600" dirty="0"/>
          </a:p>
        </p:txBody>
      </p:sp>
      <p:sp>
        <p:nvSpPr>
          <p:cNvPr id="5" name="Shape 2"/>
          <p:cNvSpPr/>
          <p:nvPr/>
        </p:nvSpPr>
        <p:spPr>
          <a:xfrm>
            <a:off x="0" y="6647688"/>
            <a:ext cx="12191695" cy="210312"/>
          </a:xfrm>
          <a:prstGeom prst="rect">
            <a:avLst/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6" name="Text 3"/>
          <p:cNvSpPr txBox="1"/>
          <p:nvPr/>
        </p:nvSpPr>
        <p:spPr>
          <a:xfrm>
            <a:off x="164592" y="6652260"/>
            <a:ext cx="2011680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950" i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科研引言</a:t>
            </a:r>
            <a:endParaRPr lang="en-US" sz="950" dirty="0"/>
          </a:p>
        </p:txBody>
      </p:sp>
      <p:sp>
        <p:nvSpPr>
          <p:cNvPr id="7" name="Text 4"/>
          <p:cNvSpPr txBox="1"/>
          <p:nvPr/>
        </p:nvSpPr>
        <p:spPr>
          <a:xfrm>
            <a:off x="10881360" y="6652260"/>
            <a:ext cx="1051560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r" indent="0" marL="0">
              <a:buNone/>
            </a:pPr>
            <a:r>
              <a:rPr lang="en-US" sz="950" i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Slide 14</a:t>
            </a:r>
            <a:endParaRPr lang="en-US" sz="950" dirty="0"/>
          </a:p>
        </p:txBody>
      </p:sp>
      <p:sp>
        <p:nvSpPr>
          <p:cNvPr id="8" name="Text 5"/>
          <p:cNvSpPr txBox="1"/>
          <p:nvPr/>
        </p:nvSpPr>
        <p:spPr>
          <a:xfrm>
            <a:off x="822960" y="1143000"/>
            <a:ext cx="5029200" cy="6858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D95C5C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科研不是一次灵感测试</a:t>
            </a:r>
            <a:endParaRPr lang="en-US" sz="3000" dirty="0"/>
          </a:p>
        </p:txBody>
      </p:sp>
      <p:sp>
        <p:nvSpPr>
          <p:cNvPr id="9" name="Text 6"/>
          <p:cNvSpPr txBox="1"/>
          <p:nvPr/>
        </p:nvSpPr>
        <p:spPr>
          <a:xfrm>
            <a:off x="6355080" y="1143000"/>
            <a:ext cx="5029200" cy="6858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2D9CD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而是一套可以反复训练的工作方法</a:t>
            </a:r>
            <a:endParaRPr lang="en-US" sz="3000" dirty="0"/>
          </a:p>
        </p:txBody>
      </p:sp>
      <p:sp>
        <p:nvSpPr>
          <p:cNvPr id="10" name="Shape 7"/>
          <p:cNvSpPr/>
          <p:nvPr/>
        </p:nvSpPr>
        <p:spPr>
          <a:xfrm>
            <a:off x="685800" y="2788920"/>
            <a:ext cx="1874520" cy="1097280"/>
          </a:xfrm>
          <a:prstGeom prst="roundRect">
            <a:avLst>
              <a:gd name="adj" fmla="val 6667"/>
            </a:avLst>
          </a:prstGeom>
          <a:solidFill>
            <a:srgbClr val="F1F6FA"/>
          </a:solidFill>
          <a:ln w="10160">
            <a:solidFill>
              <a:srgbClr val="2D9CDB"/>
            </a:solidFill>
            <a:prstDash val="solid"/>
          </a:ln>
        </p:spPr>
      </p:sp>
      <p:sp>
        <p:nvSpPr>
          <p:cNvPr id="11" name="Text 8"/>
          <p:cNvSpPr txBox="1"/>
          <p:nvPr/>
        </p:nvSpPr>
        <p:spPr>
          <a:xfrm>
            <a:off x="822960" y="2944368"/>
            <a:ext cx="347472" cy="3474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2D9CD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1</a:t>
            </a:r>
            <a:endParaRPr lang="en-US" sz="1700" dirty="0"/>
          </a:p>
        </p:txBody>
      </p:sp>
      <p:sp>
        <p:nvSpPr>
          <p:cNvPr id="12" name="Text 9"/>
          <p:cNvSpPr txBox="1"/>
          <p:nvPr/>
        </p:nvSpPr>
        <p:spPr>
          <a:xfrm>
            <a:off x="1161288" y="2907792"/>
            <a:ext cx="1170432" cy="43891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读文献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2990088" y="2788920"/>
            <a:ext cx="1874520" cy="1097280"/>
          </a:xfrm>
          <a:prstGeom prst="roundRect">
            <a:avLst>
              <a:gd name="adj" fmla="val 6667"/>
            </a:avLst>
          </a:prstGeom>
          <a:solidFill>
            <a:srgbClr val="F1F7F5"/>
          </a:solidFill>
          <a:ln w="10160">
            <a:solidFill>
              <a:srgbClr val="2A9D8F"/>
            </a:solidFill>
            <a:prstDash val="solid"/>
          </a:ln>
        </p:spPr>
      </p:sp>
      <p:sp>
        <p:nvSpPr>
          <p:cNvPr id="14" name="Text 11"/>
          <p:cNvSpPr txBox="1"/>
          <p:nvPr/>
        </p:nvSpPr>
        <p:spPr>
          <a:xfrm>
            <a:off x="3127248" y="2944368"/>
            <a:ext cx="347472" cy="3474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2A9D8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2</a:t>
            </a:r>
            <a:endParaRPr lang="en-US" sz="1700" dirty="0"/>
          </a:p>
        </p:txBody>
      </p:sp>
      <p:sp>
        <p:nvSpPr>
          <p:cNvPr id="15" name="Text 12"/>
          <p:cNvSpPr txBox="1"/>
          <p:nvPr/>
        </p:nvSpPr>
        <p:spPr>
          <a:xfrm>
            <a:off x="3465576" y="2907792"/>
            <a:ext cx="1170432" cy="43891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做实现</a:t>
            </a:r>
            <a:endParaRPr lang="en-US" sz="1800" dirty="0"/>
          </a:p>
        </p:txBody>
      </p:sp>
      <p:sp>
        <p:nvSpPr>
          <p:cNvPr id="16" name="Shape 13"/>
          <p:cNvSpPr/>
          <p:nvPr/>
        </p:nvSpPr>
        <p:spPr>
          <a:xfrm>
            <a:off x="5294376" y="2788920"/>
            <a:ext cx="1874520" cy="1097280"/>
          </a:xfrm>
          <a:prstGeom prst="roundRect">
            <a:avLst>
              <a:gd name="adj" fmla="val 6667"/>
            </a:avLst>
          </a:prstGeom>
          <a:solidFill>
            <a:srgbClr val="F1F6FA"/>
          </a:solidFill>
          <a:ln w="10160">
            <a:solidFill>
              <a:srgbClr val="E59B35"/>
            </a:solidFill>
            <a:prstDash val="solid"/>
          </a:ln>
        </p:spPr>
      </p:sp>
      <p:sp>
        <p:nvSpPr>
          <p:cNvPr id="17" name="Text 14"/>
          <p:cNvSpPr txBox="1"/>
          <p:nvPr/>
        </p:nvSpPr>
        <p:spPr>
          <a:xfrm>
            <a:off x="5431536" y="2944368"/>
            <a:ext cx="347472" cy="3474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E59B35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3</a:t>
            </a:r>
            <a:endParaRPr lang="en-US" sz="1700" dirty="0"/>
          </a:p>
        </p:txBody>
      </p:sp>
      <p:sp>
        <p:nvSpPr>
          <p:cNvPr id="18" name="Text 15"/>
          <p:cNvSpPr txBox="1"/>
          <p:nvPr/>
        </p:nvSpPr>
        <p:spPr>
          <a:xfrm>
            <a:off x="5769864" y="2907792"/>
            <a:ext cx="1170432" cy="43891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分析结果</a:t>
            </a:r>
            <a:endParaRPr lang="en-US" sz="1800" dirty="0"/>
          </a:p>
        </p:txBody>
      </p:sp>
      <p:sp>
        <p:nvSpPr>
          <p:cNvPr id="19" name="Shape 16"/>
          <p:cNvSpPr/>
          <p:nvPr/>
        </p:nvSpPr>
        <p:spPr>
          <a:xfrm>
            <a:off x="7598664" y="2788920"/>
            <a:ext cx="1874520" cy="1097280"/>
          </a:xfrm>
          <a:prstGeom prst="roundRect">
            <a:avLst>
              <a:gd name="adj" fmla="val 6667"/>
            </a:avLst>
          </a:prstGeom>
          <a:solidFill>
            <a:srgbClr val="F1F7F5"/>
          </a:solidFill>
          <a:ln w="10160">
            <a:solidFill>
              <a:srgbClr val="5AA469"/>
            </a:solidFill>
            <a:prstDash val="solid"/>
          </a:ln>
        </p:spPr>
      </p:sp>
      <p:sp>
        <p:nvSpPr>
          <p:cNvPr id="20" name="Text 17"/>
          <p:cNvSpPr txBox="1"/>
          <p:nvPr/>
        </p:nvSpPr>
        <p:spPr>
          <a:xfrm>
            <a:off x="7735824" y="2944368"/>
            <a:ext cx="347472" cy="3474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5AA4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4</a:t>
            </a:r>
            <a:endParaRPr lang="en-US" sz="1700" dirty="0"/>
          </a:p>
        </p:txBody>
      </p:sp>
      <p:sp>
        <p:nvSpPr>
          <p:cNvPr id="21" name="Text 18"/>
          <p:cNvSpPr txBox="1"/>
          <p:nvPr/>
        </p:nvSpPr>
        <p:spPr>
          <a:xfrm>
            <a:off x="8074152" y="2907792"/>
            <a:ext cx="1170432" cy="43891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写论文</a:t>
            </a:r>
            <a:endParaRPr lang="en-US" sz="1800" dirty="0"/>
          </a:p>
        </p:txBody>
      </p:sp>
      <p:sp>
        <p:nvSpPr>
          <p:cNvPr id="22" name="Shape 19"/>
          <p:cNvSpPr/>
          <p:nvPr/>
        </p:nvSpPr>
        <p:spPr>
          <a:xfrm>
            <a:off x="9902952" y="2788920"/>
            <a:ext cx="1874520" cy="1097280"/>
          </a:xfrm>
          <a:prstGeom prst="roundRect">
            <a:avLst>
              <a:gd name="adj" fmla="val 6667"/>
            </a:avLst>
          </a:prstGeom>
          <a:solidFill>
            <a:srgbClr val="F1F6FA"/>
          </a:solidFill>
          <a:ln w="10160">
            <a:solidFill>
              <a:srgbClr val="D95C5C"/>
            </a:solidFill>
            <a:prstDash val="solid"/>
          </a:ln>
        </p:spPr>
      </p:sp>
      <p:sp>
        <p:nvSpPr>
          <p:cNvPr id="23" name="Text 20"/>
          <p:cNvSpPr txBox="1"/>
          <p:nvPr/>
        </p:nvSpPr>
        <p:spPr>
          <a:xfrm>
            <a:off x="10040112" y="2944368"/>
            <a:ext cx="347472" cy="3474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D95C5C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5</a:t>
            </a:r>
            <a:endParaRPr lang="en-US" sz="1700" dirty="0"/>
          </a:p>
        </p:txBody>
      </p:sp>
      <p:sp>
        <p:nvSpPr>
          <p:cNvPr id="24" name="Text 21"/>
          <p:cNvSpPr txBox="1"/>
          <p:nvPr/>
        </p:nvSpPr>
        <p:spPr>
          <a:xfrm>
            <a:off x="10378440" y="2907792"/>
            <a:ext cx="1170432" cy="43891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接受反馈</a:t>
            </a:r>
            <a:endParaRPr lang="en-US" sz="1800" dirty="0"/>
          </a:p>
        </p:txBody>
      </p:sp>
      <p:sp>
        <p:nvSpPr>
          <p:cNvPr id="25" name="Text 22"/>
          <p:cNvSpPr txBox="1"/>
          <p:nvPr/>
        </p:nvSpPr>
        <p:spPr>
          <a:xfrm>
            <a:off x="1097280" y="4983480"/>
            <a:ext cx="9966960" cy="5943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2A9D8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关键能力来自“开始—反馈—修正”的次数，而不是等待自己先变得足够聪明。</a:t>
            </a:r>
            <a:endParaRPr lang="en-US" sz="2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ppt-template-media/image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6304" y="91440"/>
            <a:ext cx="301752" cy="301752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46304" y="448056"/>
            <a:ext cx="11905488" cy="0"/>
          </a:xfrm>
          <a:prstGeom prst="line">
            <a:avLst/>
          </a:prstGeom>
          <a:noFill/>
          <a:ln w="13970">
            <a:solidFill>
              <a:srgbClr val="2D9CDB"/>
            </a:solidFill>
            <a:prstDash val="solid"/>
          </a:ln>
        </p:spPr>
      </p:sp>
      <p:sp>
        <p:nvSpPr>
          <p:cNvPr id="4" name="Text 1"/>
          <p:cNvSpPr txBox="1"/>
          <p:nvPr/>
        </p:nvSpPr>
        <p:spPr>
          <a:xfrm>
            <a:off x="603504" y="91440"/>
            <a:ext cx="10789920" cy="3840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科研是一套工作方法</a:t>
            </a:r>
            <a:endParaRPr lang="en-US" sz="2600" dirty="0"/>
          </a:p>
        </p:txBody>
      </p:sp>
      <p:sp>
        <p:nvSpPr>
          <p:cNvPr id="5" name="Shape 2"/>
          <p:cNvSpPr/>
          <p:nvPr/>
        </p:nvSpPr>
        <p:spPr>
          <a:xfrm>
            <a:off x="0" y="6647688"/>
            <a:ext cx="12191695" cy="210312"/>
          </a:xfrm>
          <a:prstGeom prst="rect">
            <a:avLst/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6" name="Text 3"/>
          <p:cNvSpPr txBox="1"/>
          <p:nvPr/>
        </p:nvSpPr>
        <p:spPr>
          <a:xfrm>
            <a:off x="164592" y="6652260"/>
            <a:ext cx="2011680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950" i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科研引言</a:t>
            </a:r>
            <a:endParaRPr lang="en-US" sz="950" dirty="0"/>
          </a:p>
        </p:txBody>
      </p:sp>
      <p:sp>
        <p:nvSpPr>
          <p:cNvPr id="7" name="Text 4"/>
          <p:cNvSpPr txBox="1"/>
          <p:nvPr/>
        </p:nvSpPr>
        <p:spPr>
          <a:xfrm>
            <a:off x="10881360" y="6652260"/>
            <a:ext cx="1051560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r" indent="0" marL="0">
              <a:buNone/>
            </a:pPr>
            <a:r>
              <a:rPr lang="en-US" sz="950" i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Slide 15</a:t>
            </a:r>
            <a:endParaRPr lang="en-US" sz="950" dirty="0"/>
          </a:p>
        </p:txBody>
      </p:sp>
      <p:sp>
        <p:nvSpPr>
          <p:cNvPr id="8" name="Shape 5"/>
          <p:cNvSpPr/>
          <p:nvPr/>
        </p:nvSpPr>
        <p:spPr>
          <a:xfrm>
            <a:off x="594360" y="1417320"/>
            <a:ext cx="1874520" cy="2468880"/>
          </a:xfrm>
          <a:prstGeom prst="roundRect">
            <a:avLst>
              <a:gd name="adj" fmla="val 3902"/>
            </a:avLst>
          </a:prstGeom>
          <a:solidFill>
            <a:srgbClr val="F9EAEA"/>
          </a:solidFill>
          <a:ln w="10160">
            <a:solidFill>
              <a:srgbClr val="D95C5C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758952" y="1581912"/>
            <a:ext cx="438912" cy="347472"/>
          </a:xfrm>
          <a:prstGeom prst="roundRect">
            <a:avLst>
              <a:gd name="adj" fmla="val 21053"/>
            </a:avLst>
          </a:prstGeom>
          <a:solidFill>
            <a:srgbClr val="D95C5C"/>
          </a:solidFill>
          <a:ln w="12700">
            <a:solidFill>
              <a:srgbClr val="D95C5C"/>
            </a:solidFill>
            <a:prstDash val="solid"/>
          </a:ln>
        </p:spPr>
      </p:sp>
      <p:sp>
        <p:nvSpPr>
          <p:cNvPr id="10" name="Text 7"/>
          <p:cNvSpPr txBox="1"/>
          <p:nvPr/>
        </p:nvSpPr>
        <p:spPr>
          <a:xfrm>
            <a:off x="758952" y="1581912"/>
            <a:ext cx="438912" cy="3474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01</a:t>
            </a:r>
            <a:endParaRPr lang="en-US" sz="1200" dirty="0"/>
          </a:p>
        </p:txBody>
      </p:sp>
      <p:sp>
        <p:nvSpPr>
          <p:cNvPr id="11" name="Text 8"/>
          <p:cNvSpPr txBox="1"/>
          <p:nvPr/>
        </p:nvSpPr>
        <p:spPr>
          <a:xfrm>
            <a:off x="1307592" y="1536192"/>
            <a:ext cx="1005840" cy="4572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9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问题</a:t>
            </a:r>
            <a:endParaRPr lang="en-US" sz="1900" dirty="0"/>
          </a:p>
        </p:txBody>
      </p:sp>
      <p:sp>
        <p:nvSpPr>
          <p:cNvPr id="12" name="Text 9"/>
          <p:cNvSpPr txBox="1"/>
          <p:nvPr/>
        </p:nvSpPr>
        <p:spPr>
          <a:xfrm>
            <a:off x="795528" y="2057400"/>
            <a:ext cx="1472184" cy="168249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问对问题</a:t>
            </a:r>
            <a:endParaRPr lang="en-US" sz="1400" dirty="0"/>
          </a:p>
        </p:txBody>
      </p:sp>
      <p:sp>
        <p:nvSpPr>
          <p:cNvPr id="13" name="Shape 10"/>
          <p:cNvSpPr/>
          <p:nvPr/>
        </p:nvSpPr>
        <p:spPr>
          <a:xfrm>
            <a:off x="2450592" y="2450592"/>
            <a:ext cx="384048" cy="384048"/>
          </a:xfrm>
          <a:prstGeom prst="chevron">
            <a:avLst/>
          </a:prstGeom>
          <a:solidFill>
            <a:srgbClr val="8C969C"/>
          </a:solidFill>
          <a:ln w="12700">
            <a:solidFill>
              <a:srgbClr val="8C969C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2926080" y="1417320"/>
            <a:ext cx="1874520" cy="2468880"/>
          </a:xfrm>
          <a:prstGeom prst="roundRect">
            <a:avLst>
              <a:gd name="adj" fmla="val 3902"/>
            </a:avLst>
          </a:prstGeom>
          <a:solidFill>
            <a:srgbClr val="EAF5FB"/>
          </a:solidFill>
          <a:ln w="10160">
            <a:solidFill>
              <a:srgbClr val="2D9CDB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3090672" y="1581912"/>
            <a:ext cx="438912" cy="347472"/>
          </a:xfrm>
          <a:prstGeom prst="roundRect">
            <a:avLst>
              <a:gd name="adj" fmla="val 21053"/>
            </a:avLst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16" name="Text 13"/>
          <p:cNvSpPr txBox="1"/>
          <p:nvPr/>
        </p:nvSpPr>
        <p:spPr>
          <a:xfrm>
            <a:off x="3090672" y="1581912"/>
            <a:ext cx="438912" cy="3474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02</a:t>
            </a:r>
            <a:endParaRPr lang="en-US" sz="1200" dirty="0"/>
          </a:p>
        </p:txBody>
      </p:sp>
      <p:sp>
        <p:nvSpPr>
          <p:cNvPr id="17" name="Text 14"/>
          <p:cNvSpPr txBox="1"/>
          <p:nvPr/>
        </p:nvSpPr>
        <p:spPr>
          <a:xfrm>
            <a:off x="3639312" y="1536192"/>
            <a:ext cx="1005840" cy="4572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9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文献</a:t>
            </a:r>
            <a:endParaRPr lang="en-US" sz="1900" dirty="0"/>
          </a:p>
        </p:txBody>
      </p:sp>
      <p:sp>
        <p:nvSpPr>
          <p:cNvPr id="18" name="Text 15"/>
          <p:cNvSpPr txBox="1"/>
          <p:nvPr/>
        </p:nvSpPr>
        <p:spPr>
          <a:xfrm>
            <a:off x="3127248" y="2057400"/>
            <a:ext cx="1472184" cy="168249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站在已有工作上</a:t>
            </a:r>
            <a:endParaRPr lang="en-US" sz="1400" dirty="0"/>
          </a:p>
        </p:txBody>
      </p:sp>
      <p:sp>
        <p:nvSpPr>
          <p:cNvPr id="19" name="Shape 16"/>
          <p:cNvSpPr/>
          <p:nvPr/>
        </p:nvSpPr>
        <p:spPr>
          <a:xfrm>
            <a:off x="4782312" y="2450592"/>
            <a:ext cx="384048" cy="384048"/>
          </a:xfrm>
          <a:prstGeom prst="chevron">
            <a:avLst/>
          </a:prstGeom>
          <a:solidFill>
            <a:srgbClr val="8C969C"/>
          </a:solidFill>
          <a:ln w="12700">
            <a:solidFill>
              <a:srgbClr val="8C969C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5257800" y="1417320"/>
            <a:ext cx="1874520" cy="2468880"/>
          </a:xfrm>
          <a:prstGeom prst="roundRect">
            <a:avLst>
              <a:gd name="adj" fmla="val 3902"/>
            </a:avLst>
          </a:prstGeom>
          <a:solidFill>
            <a:srgbClr val="EAF5FB"/>
          </a:solidFill>
          <a:ln w="10160">
            <a:solidFill>
              <a:srgbClr val="2D9CDB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5422392" y="1581912"/>
            <a:ext cx="438912" cy="347472"/>
          </a:xfrm>
          <a:prstGeom prst="roundRect">
            <a:avLst>
              <a:gd name="adj" fmla="val 21053"/>
            </a:avLst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22" name="Text 19"/>
          <p:cNvSpPr txBox="1"/>
          <p:nvPr/>
        </p:nvSpPr>
        <p:spPr>
          <a:xfrm>
            <a:off x="5422392" y="1581912"/>
            <a:ext cx="438912" cy="3474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03</a:t>
            </a:r>
            <a:endParaRPr lang="en-US" sz="1200" dirty="0"/>
          </a:p>
        </p:txBody>
      </p:sp>
      <p:sp>
        <p:nvSpPr>
          <p:cNvPr id="23" name="Text 20"/>
          <p:cNvSpPr txBox="1"/>
          <p:nvPr/>
        </p:nvSpPr>
        <p:spPr>
          <a:xfrm>
            <a:off x="5971032" y="1536192"/>
            <a:ext cx="1005840" cy="4572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9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实现</a:t>
            </a:r>
            <a:endParaRPr lang="en-US" sz="1900" dirty="0"/>
          </a:p>
        </p:txBody>
      </p:sp>
      <p:sp>
        <p:nvSpPr>
          <p:cNvPr id="24" name="Text 21"/>
          <p:cNvSpPr txBox="1"/>
          <p:nvPr/>
        </p:nvSpPr>
        <p:spPr>
          <a:xfrm>
            <a:off x="5458968" y="2057400"/>
            <a:ext cx="1472184" cy="168249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把想法变成可运行对象</a:t>
            </a:r>
            <a:endParaRPr lang="en-US" sz="1400" dirty="0"/>
          </a:p>
        </p:txBody>
      </p:sp>
      <p:sp>
        <p:nvSpPr>
          <p:cNvPr id="25" name="Shape 22"/>
          <p:cNvSpPr/>
          <p:nvPr/>
        </p:nvSpPr>
        <p:spPr>
          <a:xfrm>
            <a:off x="7114032" y="2450592"/>
            <a:ext cx="384048" cy="384048"/>
          </a:xfrm>
          <a:prstGeom prst="chevron">
            <a:avLst/>
          </a:prstGeom>
          <a:solidFill>
            <a:srgbClr val="8C969C"/>
          </a:solidFill>
          <a:ln w="12700">
            <a:solidFill>
              <a:srgbClr val="8C969C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7589520" y="1417320"/>
            <a:ext cx="1874520" cy="2468880"/>
          </a:xfrm>
          <a:prstGeom prst="roundRect">
            <a:avLst>
              <a:gd name="adj" fmla="val 3902"/>
            </a:avLst>
          </a:prstGeom>
          <a:solidFill>
            <a:srgbClr val="EAF5FB"/>
          </a:solidFill>
          <a:ln w="10160">
            <a:solidFill>
              <a:srgbClr val="2D9CDB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7754112" y="1581912"/>
            <a:ext cx="438912" cy="347472"/>
          </a:xfrm>
          <a:prstGeom prst="roundRect">
            <a:avLst>
              <a:gd name="adj" fmla="val 21053"/>
            </a:avLst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28" name="Text 25"/>
          <p:cNvSpPr txBox="1"/>
          <p:nvPr/>
        </p:nvSpPr>
        <p:spPr>
          <a:xfrm>
            <a:off x="7754112" y="1581912"/>
            <a:ext cx="438912" cy="3474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04</a:t>
            </a:r>
            <a:endParaRPr lang="en-US" sz="1200" dirty="0"/>
          </a:p>
        </p:txBody>
      </p:sp>
      <p:sp>
        <p:nvSpPr>
          <p:cNvPr id="29" name="Text 26"/>
          <p:cNvSpPr txBox="1"/>
          <p:nvPr/>
        </p:nvSpPr>
        <p:spPr>
          <a:xfrm>
            <a:off x="8302752" y="1536192"/>
            <a:ext cx="1005840" cy="4572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9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实验</a:t>
            </a:r>
            <a:endParaRPr lang="en-US" sz="1900" dirty="0"/>
          </a:p>
        </p:txBody>
      </p:sp>
      <p:sp>
        <p:nvSpPr>
          <p:cNvPr id="30" name="Text 27"/>
          <p:cNvSpPr txBox="1"/>
          <p:nvPr/>
        </p:nvSpPr>
        <p:spPr>
          <a:xfrm>
            <a:off x="7790688" y="2057400"/>
            <a:ext cx="1472184" cy="168249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用证据检验判断</a:t>
            </a:r>
            <a:endParaRPr lang="en-US" sz="1400" dirty="0"/>
          </a:p>
        </p:txBody>
      </p:sp>
      <p:sp>
        <p:nvSpPr>
          <p:cNvPr id="31" name="Shape 28"/>
          <p:cNvSpPr/>
          <p:nvPr/>
        </p:nvSpPr>
        <p:spPr>
          <a:xfrm>
            <a:off x="9445752" y="2450592"/>
            <a:ext cx="384048" cy="384048"/>
          </a:xfrm>
          <a:prstGeom prst="chevron">
            <a:avLst/>
          </a:prstGeom>
          <a:solidFill>
            <a:srgbClr val="8C969C"/>
          </a:solidFill>
          <a:ln w="12700">
            <a:solidFill>
              <a:srgbClr val="8C969C"/>
            </a:solidFill>
            <a:prstDash val="solid"/>
          </a:ln>
        </p:spPr>
      </p:sp>
      <p:sp>
        <p:nvSpPr>
          <p:cNvPr id="32" name="Shape 29"/>
          <p:cNvSpPr/>
          <p:nvPr/>
        </p:nvSpPr>
        <p:spPr>
          <a:xfrm>
            <a:off x="9921240" y="1417320"/>
            <a:ext cx="1874520" cy="2468880"/>
          </a:xfrm>
          <a:prstGeom prst="roundRect">
            <a:avLst>
              <a:gd name="adj" fmla="val 3902"/>
            </a:avLst>
          </a:prstGeom>
          <a:solidFill>
            <a:srgbClr val="EAF5EC"/>
          </a:solidFill>
          <a:ln w="10160">
            <a:solidFill>
              <a:srgbClr val="5AA469"/>
            </a:solidFill>
            <a:prstDash val="solid"/>
          </a:ln>
        </p:spPr>
      </p:sp>
      <p:sp>
        <p:nvSpPr>
          <p:cNvPr id="33" name="Shape 30"/>
          <p:cNvSpPr/>
          <p:nvPr/>
        </p:nvSpPr>
        <p:spPr>
          <a:xfrm>
            <a:off x="10085832" y="1581912"/>
            <a:ext cx="438912" cy="347472"/>
          </a:xfrm>
          <a:prstGeom prst="roundRect">
            <a:avLst>
              <a:gd name="adj" fmla="val 21053"/>
            </a:avLst>
          </a:prstGeom>
          <a:solidFill>
            <a:srgbClr val="5AA469"/>
          </a:solidFill>
          <a:ln w="12700">
            <a:solidFill>
              <a:srgbClr val="5AA469"/>
            </a:solidFill>
            <a:prstDash val="solid"/>
          </a:ln>
        </p:spPr>
      </p:sp>
      <p:sp>
        <p:nvSpPr>
          <p:cNvPr id="34" name="Text 31"/>
          <p:cNvSpPr txBox="1"/>
          <p:nvPr/>
        </p:nvSpPr>
        <p:spPr>
          <a:xfrm>
            <a:off x="10085832" y="1581912"/>
            <a:ext cx="438912" cy="3474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05</a:t>
            </a:r>
            <a:endParaRPr lang="en-US" sz="1200" dirty="0"/>
          </a:p>
        </p:txBody>
      </p:sp>
      <p:sp>
        <p:nvSpPr>
          <p:cNvPr id="35" name="Text 32"/>
          <p:cNvSpPr txBox="1"/>
          <p:nvPr/>
        </p:nvSpPr>
        <p:spPr>
          <a:xfrm>
            <a:off x="10634472" y="1536192"/>
            <a:ext cx="1005840" cy="4572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9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写作</a:t>
            </a:r>
            <a:endParaRPr lang="en-US" sz="1900" dirty="0"/>
          </a:p>
        </p:txBody>
      </p:sp>
      <p:sp>
        <p:nvSpPr>
          <p:cNvPr id="36" name="Text 33"/>
          <p:cNvSpPr txBox="1"/>
          <p:nvPr/>
        </p:nvSpPr>
        <p:spPr>
          <a:xfrm>
            <a:off x="10122408" y="2057400"/>
            <a:ext cx="1472184" cy="168249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让他人能够复查</a:t>
            </a:r>
            <a:endParaRPr lang="en-US" sz="1400" dirty="0"/>
          </a:p>
        </p:txBody>
      </p:sp>
      <p:sp>
        <p:nvSpPr>
          <p:cNvPr id="37" name="Shape 34"/>
          <p:cNvSpPr/>
          <p:nvPr/>
        </p:nvSpPr>
        <p:spPr>
          <a:xfrm>
            <a:off x="1143000" y="4663440"/>
            <a:ext cx="9921240" cy="841248"/>
          </a:xfrm>
          <a:prstGeom prst="roundRect">
            <a:avLst>
              <a:gd name="adj" fmla="val 8696"/>
            </a:avLst>
          </a:prstGeom>
          <a:solidFill>
            <a:srgbClr val="F1F3F4"/>
          </a:solidFill>
          <a:ln w="10160">
            <a:solidFill>
              <a:srgbClr val="C8D5DC"/>
            </a:solidFill>
            <a:prstDash val="solid"/>
          </a:ln>
        </p:spPr>
      </p:sp>
      <p:sp>
        <p:nvSpPr>
          <p:cNvPr id="38" name="Text 35"/>
          <p:cNvSpPr txBox="1"/>
          <p:nvPr/>
        </p:nvSpPr>
        <p:spPr>
          <a:xfrm>
            <a:off x="1463040" y="4873752"/>
            <a:ext cx="9281160" cy="40233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每个环节都可以分解、练习和获得反馈；正常人都能在实践中逐步掌握。</a:t>
            </a:r>
            <a:endParaRPr lang="en-US" sz="1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ppt-template-media/image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6304" y="91440"/>
            <a:ext cx="301752" cy="301752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46304" y="448056"/>
            <a:ext cx="11905488" cy="0"/>
          </a:xfrm>
          <a:prstGeom prst="line">
            <a:avLst/>
          </a:prstGeom>
          <a:noFill/>
          <a:ln w="13970">
            <a:solidFill>
              <a:srgbClr val="2D9CDB"/>
            </a:solidFill>
            <a:prstDash val="solid"/>
          </a:ln>
        </p:spPr>
      </p:sp>
      <p:sp>
        <p:nvSpPr>
          <p:cNvPr id="4" name="Text 1"/>
          <p:cNvSpPr txBox="1"/>
          <p:nvPr/>
        </p:nvSpPr>
        <p:spPr>
          <a:xfrm>
            <a:off x="603504" y="91440"/>
            <a:ext cx="10789920" cy="3840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课堂任务：哪些行为真正推进了研究？</a:t>
            </a:r>
            <a:endParaRPr lang="en-US" sz="2600" dirty="0"/>
          </a:p>
        </p:txBody>
      </p:sp>
      <p:sp>
        <p:nvSpPr>
          <p:cNvPr id="5" name="Shape 2"/>
          <p:cNvSpPr/>
          <p:nvPr/>
        </p:nvSpPr>
        <p:spPr>
          <a:xfrm>
            <a:off x="0" y="6647688"/>
            <a:ext cx="12191695" cy="210312"/>
          </a:xfrm>
          <a:prstGeom prst="rect">
            <a:avLst/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6" name="Text 3"/>
          <p:cNvSpPr txBox="1"/>
          <p:nvPr/>
        </p:nvSpPr>
        <p:spPr>
          <a:xfrm>
            <a:off x="164592" y="6652260"/>
            <a:ext cx="2011680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950" i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科研引言</a:t>
            </a:r>
            <a:endParaRPr lang="en-US" sz="950" dirty="0"/>
          </a:p>
        </p:txBody>
      </p:sp>
      <p:sp>
        <p:nvSpPr>
          <p:cNvPr id="7" name="Text 4"/>
          <p:cNvSpPr txBox="1"/>
          <p:nvPr/>
        </p:nvSpPr>
        <p:spPr>
          <a:xfrm>
            <a:off x="10881360" y="6652260"/>
            <a:ext cx="1051560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r" indent="0" marL="0">
              <a:buNone/>
            </a:pPr>
            <a:r>
              <a:rPr lang="en-US" sz="950" i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Slide 16</a:t>
            </a:r>
            <a:endParaRPr lang="en-US" sz="950" dirty="0"/>
          </a:p>
        </p:txBody>
      </p:sp>
      <p:sp>
        <p:nvSpPr>
          <p:cNvPr id="8" name="Shape 5"/>
          <p:cNvSpPr/>
          <p:nvPr/>
        </p:nvSpPr>
        <p:spPr>
          <a:xfrm>
            <a:off x="777240" y="1188720"/>
            <a:ext cx="5074920" cy="1508760"/>
          </a:xfrm>
          <a:prstGeom prst="roundRect">
            <a:avLst>
              <a:gd name="adj" fmla="val 4848"/>
            </a:avLst>
          </a:prstGeom>
          <a:solidFill>
            <a:srgbClr val="F1F3F4"/>
          </a:solidFill>
          <a:ln w="10160">
            <a:solidFill>
              <a:srgbClr val="5D6970"/>
            </a:solidFill>
            <a:prstDash val="solid"/>
          </a:ln>
        </p:spPr>
      </p:sp>
      <p:sp>
        <p:nvSpPr>
          <p:cNvPr id="9" name="Text 6"/>
          <p:cNvSpPr txBox="1"/>
          <p:nvPr/>
        </p:nvSpPr>
        <p:spPr>
          <a:xfrm>
            <a:off x="978408" y="1335024"/>
            <a:ext cx="4672584" cy="3840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A</a:t>
            </a:r>
            <a:endParaRPr lang="en-US" sz="2000" dirty="0"/>
          </a:p>
        </p:txBody>
      </p:sp>
      <p:sp>
        <p:nvSpPr>
          <p:cNvPr id="10" name="Text 7"/>
          <p:cNvSpPr txBox="1"/>
          <p:nvPr/>
        </p:nvSpPr>
        <p:spPr>
          <a:xfrm>
            <a:off x="978408" y="1783080"/>
            <a:ext cx="4672584" cy="75895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连续收藏30篇论文，但没有记录为什么保留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6309360" y="1188720"/>
            <a:ext cx="5074920" cy="1508760"/>
          </a:xfrm>
          <a:prstGeom prst="roundRect">
            <a:avLst>
              <a:gd name="adj" fmla="val 4848"/>
            </a:avLst>
          </a:prstGeom>
          <a:solidFill>
            <a:srgbClr val="EAF5FB"/>
          </a:solidFill>
          <a:ln w="10160">
            <a:solidFill>
              <a:srgbClr val="2D9CDB"/>
            </a:solidFill>
            <a:prstDash val="solid"/>
          </a:ln>
        </p:spPr>
      </p:sp>
      <p:sp>
        <p:nvSpPr>
          <p:cNvPr id="12" name="Text 9"/>
          <p:cNvSpPr txBox="1"/>
          <p:nvPr/>
        </p:nvSpPr>
        <p:spPr>
          <a:xfrm>
            <a:off x="6510528" y="1335024"/>
            <a:ext cx="4672584" cy="3840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2D9CD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B</a:t>
            </a:r>
            <a:endParaRPr lang="en-US" sz="2000" dirty="0"/>
          </a:p>
        </p:txBody>
      </p:sp>
      <p:sp>
        <p:nvSpPr>
          <p:cNvPr id="13" name="Text 10"/>
          <p:cNvSpPr txBox="1"/>
          <p:nvPr/>
        </p:nvSpPr>
        <p:spPr>
          <a:xfrm>
            <a:off x="6510528" y="1783080"/>
            <a:ext cx="4672584" cy="75895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跑通基线并记录环境、参数、结果和异常</a:t>
            </a:r>
            <a:endParaRPr lang="en-US" sz="1400" dirty="0"/>
          </a:p>
        </p:txBody>
      </p:sp>
      <p:sp>
        <p:nvSpPr>
          <p:cNvPr id="14" name="Shape 11"/>
          <p:cNvSpPr/>
          <p:nvPr/>
        </p:nvSpPr>
        <p:spPr>
          <a:xfrm>
            <a:off x="777240" y="3063240"/>
            <a:ext cx="5074920" cy="1508760"/>
          </a:xfrm>
          <a:prstGeom prst="roundRect">
            <a:avLst>
              <a:gd name="adj" fmla="val 4848"/>
            </a:avLst>
          </a:prstGeom>
          <a:solidFill>
            <a:srgbClr val="F9EAEA"/>
          </a:solidFill>
          <a:ln w="10160">
            <a:solidFill>
              <a:srgbClr val="D95C5C"/>
            </a:solidFill>
            <a:prstDash val="solid"/>
          </a:ln>
        </p:spPr>
      </p:sp>
      <p:sp>
        <p:nvSpPr>
          <p:cNvPr id="15" name="Text 12"/>
          <p:cNvSpPr txBox="1"/>
          <p:nvPr/>
        </p:nvSpPr>
        <p:spPr>
          <a:xfrm>
            <a:off x="978408" y="3209544"/>
            <a:ext cx="4672584" cy="3840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D95C5C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C</a:t>
            </a:r>
            <a:endParaRPr lang="en-US" sz="2000" dirty="0"/>
          </a:p>
        </p:txBody>
      </p:sp>
      <p:sp>
        <p:nvSpPr>
          <p:cNvPr id="16" name="Text 13"/>
          <p:cNvSpPr txBox="1"/>
          <p:nvPr/>
        </p:nvSpPr>
        <p:spPr>
          <a:xfrm>
            <a:off x="978408" y="3657600"/>
            <a:ext cx="4672584" cy="75895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实验失败后只删除结果，不分析原因</a:t>
            </a:r>
            <a:endParaRPr lang="en-US" sz="1400" dirty="0"/>
          </a:p>
        </p:txBody>
      </p:sp>
      <p:sp>
        <p:nvSpPr>
          <p:cNvPr id="17" name="Shape 14"/>
          <p:cNvSpPr/>
          <p:nvPr/>
        </p:nvSpPr>
        <p:spPr>
          <a:xfrm>
            <a:off x="6309360" y="3063240"/>
            <a:ext cx="5074920" cy="1508760"/>
          </a:xfrm>
          <a:prstGeom prst="roundRect">
            <a:avLst>
              <a:gd name="adj" fmla="val 4848"/>
            </a:avLst>
          </a:prstGeom>
          <a:solidFill>
            <a:srgbClr val="E8F5F2"/>
          </a:solidFill>
          <a:ln w="10160">
            <a:solidFill>
              <a:srgbClr val="2A9D8F"/>
            </a:solidFill>
            <a:prstDash val="solid"/>
          </a:ln>
        </p:spPr>
      </p:sp>
      <p:sp>
        <p:nvSpPr>
          <p:cNvPr id="18" name="Text 15"/>
          <p:cNvSpPr txBox="1"/>
          <p:nvPr/>
        </p:nvSpPr>
        <p:spPr>
          <a:xfrm>
            <a:off x="6510528" y="3209544"/>
            <a:ext cx="4672584" cy="3840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2A9D8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D</a:t>
            </a:r>
            <a:endParaRPr lang="en-US" sz="2000" dirty="0"/>
          </a:p>
        </p:txBody>
      </p:sp>
      <p:sp>
        <p:nvSpPr>
          <p:cNvPr id="19" name="Text 16"/>
          <p:cNvSpPr txBox="1"/>
          <p:nvPr/>
        </p:nvSpPr>
        <p:spPr>
          <a:xfrm>
            <a:off x="6510528" y="3657600"/>
            <a:ext cx="4672584" cy="75895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把论文的主要主张与每组证据一一对应</a:t>
            </a:r>
            <a:endParaRPr lang="en-US" sz="1400" dirty="0"/>
          </a:p>
        </p:txBody>
      </p:sp>
      <p:sp>
        <p:nvSpPr>
          <p:cNvPr id="20" name="Shape 17"/>
          <p:cNvSpPr/>
          <p:nvPr/>
        </p:nvSpPr>
        <p:spPr>
          <a:xfrm>
            <a:off x="1097280" y="5166360"/>
            <a:ext cx="10012680" cy="621792"/>
          </a:xfrm>
          <a:prstGeom prst="roundRect">
            <a:avLst>
              <a:gd name="adj" fmla="val 11765"/>
            </a:avLst>
          </a:prstGeom>
          <a:solidFill>
            <a:srgbClr val="FBF2E5"/>
          </a:solidFill>
          <a:ln w="10160">
            <a:solidFill>
              <a:srgbClr val="E59B35"/>
            </a:solidFill>
            <a:prstDash val="solid"/>
          </a:ln>
        </p:spPr>
      </p:sp>
      <p:sp>
        <p:nvSpPr>
          <p:cNvPr id="21" name="Text 18"/>
          <p:cNvSpPr txBox="1"/>
          <p:nvPr/>
        </p:nvSpPr>
        <p:spPr>
          <a:xfrm>
            <a:off x="1417320" y="5303520"/>
            <a:ext cx="9326880" cy="329184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2分钟：选出真正推进研究的行为，并说明判断依据。</a:t>
            </a:r>
            <a:endParaRPr lang="en-US" sz="1700" dirty="0"/>
          </a:p>
        </p:txBody>
      </p:sp>
      <p:sp>
        <p:nvSpPr>
          <p:cNvPr id="22" name="Text 19"/>
          <p:cNvSpPr txBox="1"/>
          <p:nvPr/>
        </p:nvSpPr>
        <p:spPr>
          <a:xfrm>
            <a:off x="8732520" y="5998464"/>
            <a:ext cx="2377440" cy="2286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r" indent="0" marL="0">
              <a:buNone/>
            </a:pPr>
            <a:r>
              <a:rPr lang="en-US" sz="10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课堂任务｜提交：选项＋一句理由</a:t>
            </a:r>
            <a:endParaRPr lang="en-US" sz="1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ppt-template-media/image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6304" y="91440"/>
            <a:ext cx="301752" cy="301752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46304" y="448056"/>
            <a:ext cx="11905488" cy="0"/>
          </a:xfrm>
          <a:prstGeom prst="line">
            <a:avLst/>
          </a:prstGeom>
          <a:noFill/>
          <a:ln w="13970">
            <a:solidFill>
              <a:srgbClr val="2D9CDB"/>
            </a:solidFill>
            <a:prstDash val="solid"/>
          </a:ln>
        </p:spPr>
      </p:sp>
      <p:sp>
        <p:nvSpPr>
          <p:cNvPr id="4" name="Text 1"/>
          <p:cNvSpPr txBox="1"/>
          <p:nvPr/>
        </p:nvSpPr>
        <p:spPr>
          <a:xfrm>
            <a:off x="603504" y="91440"/>
            <a:ext cx="10789920" cy="3840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参考答案：研究推进来自可复查的行动</a:t>
            </a:r>
            <a:endParaRPr lang="en-US" sz="2600" dirty="0"/>
          </a:p>
        </p:txBody>
      </p:sp>
      <p:sp>
        <p:nvSpPr>
          <p:cNvPr id="5" name="Shape 2"/>
          <p:cNvSpPr/>
          <p:nvPr/>
        </p:nvSpPr>
        <p:spPr>
          <a:xfrm>
            <a:off x="0" y="6647688"/>
            <a:ext cx="12191695" cy="210312"/>
          </a:xfrm>
          <a:prstGeom prst="rect">
            <a:avLst/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6" name="Text 3"/>
          <p:cNvSpPr txBox="1"/>
          <p:nvPr/>
        </p:nvSpPr>
        <p:spPr>
          <a:xfrm>
            <a:off x="164592" y="6652260"/>
            <a:ext cx="2011680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950" i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科研引言</a:t>
            </a:r>
            <a:endParaRPr lang="en-US" sz="950" dirty="0"/>
          </a:p>
        </p:txBody>
      </p:sp>
      <p:sp>
        <p:nvSpPr>
          <p:cNvPr id="7" name="Text 4"/>
          <p:cNvSpPr txBox="1"/>
          <p:nvPr/>
        </p:nvSpPr>
        <p:spPr>
          <a:xfrm>
            <a:off x="10881360" y="6652260"/>
            <a:ext cx="1051560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r" indent="0" marL="0">
              <a:buNone/>
            </a:pPr>
            <a:r>
              <a:rPr lang="en-US" sz="950" i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Slide 17</a:t>
            </a:r>
            <a:endParaRPr lang="en-US" sz="950" dirty="0"/>
          </a:p>
        </p:txBody>
      </p:sp>
      <p:sp>
        <p:nvSpPr>
          <p:cNvPr id="8" name="Shape 5"/>
          <p:cNvSpPr/>
          <p:nvPr/>
        </p:nvSpPr>
        <p:spPr>
          <a:xfrm>
            <a:off x="777240" y="1234440"/>
            <a:ext cx="5074920" cy="1920240"/>
          </a:xfrm>
          <a:prstGeom prst="roundRect">
            <a:avLst>
              <a:gd name="adj" fmla="val 3810"/>
            </a:avLst>
          </a:prstGeom>
          <a:solidFill>
            <a:srgbClr val="EAF5FB"/>
          </a:solidFill>
          <a:ln w="10160">
            <a:solidFill>
              <a:srgbClr val="2D9CDB"/>
            </a:solidFill>
            <a:prstDash val="solid"/>
          </a:ln>
        </p:spPr>
      </p:sp>
      <p:sp>
        <p:nvSpPr>
          <p:cNvPr id="9" name="Text 6"/>
          <p:cNvSpPr txBox="1"/>
          <p:nvPr/>
        </p:nvSpPr>
        <p:spPr>
          <a:xfrm>
            <a:off x="978408" y="1380744"/>
            <a:ext cx="4672584" cy="3840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2D9CD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B · 跑通并记录基线</a:t>
            </a:r>
            <a:endParaRPr lang="en-US" sz="2100" dirty="0"/>
          </a:p>
        </p:txBody>
      </p:sp>
      <p:sp>
        <p:nvSpPr>
          <p:cNvPr id="10" name="Text 7"/>
          <p:cNvSpPr txBox="1"/>
          <p:nvPr/>
        </p:nvSpPr>
        <p:spPr>
          <a:xfrm>
            <a:off x="978408" y="1828800"/>
            <a:ext cx="4672584" cy="11704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形成可重复的起点，后续改动才有公平对照，也能定位结果差异。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6336792" y="1234440"/>
            <a:ext cx="5074920" cy="1920240"/>
          </a:xfrm>
          <a:prstGeom prst="roundRect">
            <a:avLst>
              <a:gd name="adj" fmla="val 3810"/>
            </a:avLst>
          </a:prstGeom>
          <a:solidFill>
            <a:srgbClr val="E8F5F2"/>
          </a:solidFill>
          <a:ln w="10160">
            <a:solidFill>
              <a:srgbClr val="2A9D8F"/>
            </a:solidFill>
            <a:prstDash val="solid"/>
          </a:ln>
        </p:spPr>
      </p:sp>
      <p:sp>
        <p:nvSpPr>
          <p:cNvPr id="12" name="Text 9"/>
          <p:cNvSpPr txBox="1"/>
          <p:nvPr/>
        </p:nvSpPr>
        <p:spPr>
          <a:xfrm>
            <a:off x="6537960" y="1380744"/>
            <a:ext cx="4672584" cy="3840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2A9D8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D · 对齐主张与证据</a:t>
            </a:r>
            <a:endParaRPr lang="en-US" sz="2100" dirty="0"/>
          </a:p>
        </p:txBody>
      </p:sp>
      <p:sp>
        <p:nvSpPr>
          <p:cNvPr id="13" name="Text 10"/>
          <p:cNvSpPr txBox="1"/>
          <p:nvPr/>
        </p:nvSpPr>
        <p:spPr>
          <a:xfrm>
            <a:off x="6537960" y="1828800"/>
            <a:ext cx="4672584" cy="11704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迫使阅读者判断：论文究竟证明了什么，哪些结论超出了证据边界。</a:t>
            </a:r>
            <a:endParaRPr lang="en-US" sz="1500" dirty="0"/>
          </a:p>
        </p:txBody>
      </p:sp>
      <p:sp>
        <p:nvSpPr>
          <p:cNvPr id="14" name="Shape 11"/>
          <p:cNvSpPr/>
          <p:nvPr/>
        </p:nvSpPr>
        <p:spPr>
          <a:xfrm>
            <a:off x="777240" y="3703320"/>
            <a:ext cx="5074920" cy="1463040"/>
          </a:xfrm>
          <a:prstGeom prst="roundRect">
            <a:avLst>
              <a:gd name="adj" fmla="val 5000"/>
            </a:avLst>
          </a:prstGeom>
          <a:solidFill>
            <a:srgbClr val="F1F3F4"/>
          </a:solidFill>
          <a:ln w="10160">
            <a:solidFill>
              <a:srgbClr val="5D6970"/>
            </a:solidFill>
            <a:prstDash val="solid"/>
          </a:ln>
        </p:spPr>
      </p:sp>
      <p:sp>
        <p:nvSpPr>
          <p:cNvPr id="15" name="Text 12"/>
          <p:cNvSpPr txBox="1"/>
          <p:nvPr/>
        </p:nvSpPr>
        <p:spPr>
          <a:xfrm>
            <a:off x="978408" y="3849624"/>
            <a:ext cx="4672584" cy="3840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A · 收藏不等于调研</a:t>
            </a:r>
            <a:endParaRPr lang="en-US" sz="1800" dirty="0"/>
          </a:p>
        </p:txBody>
      </p:sp>
      <p:sp>
        <p:nvSpPr>
          <p:cNvPr id="16" name="Text 13"/>
          <p:cNvSpPr txBox="1"/>
          <p:nvPr/>
        </p:nvSpPr>
        <p:spPr>
          <a:xfrm>
            <a:off x="978408" y="4297680"/>
            <a:ext cx="4672584" cy="7132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缺少检索目的、筛选理由和比较维度，信息不会自动变成判断。</a:t>
            </a:r>
            <a:endParaRPr lang="en-US" sz="1350" dirty="0"/>
          </a:p>
        </p:txBody>
      </p:sp>
      <p:sp>
        <p:nvSpPr>
          <p:cNvPr id="17" name="Shape 14"/>
          <p:cNvSpPr/>
          <p:nvPr/>
        </p:nvSpPr>
        <p:spPr>
          <a:xfrm>
            <a:off x="6336792" y="3703320"/>
            <a:ext cx="5074920" cy="1463040"/>
          </a:xfrm>
          <a:prstGeom prst="roundRect">
            <a:avLst>
              <a:gd name="adj" fmla="val 5000"/>
            </a:avLst>
          </a:prstGeom>
          <a:solidFill>
            <a:srgbClr val="F9EAEA"/>
          </a:solidFill>
          <a:ln w="10160">
            <a:solidFill>
              <a:srgbClr val="D95C5C"/>
            </a:solidFill>
            <a:prstDash val="solid"/>
          </a:ln>
        </p:spPr>
      </p:sp>
      <p:sp>
        <p:nvSpPr>
          <p:cNvPr id="18" name="Text 15"/>
          <p:cNvSpPr txBox="1"/>
          <p:nvPr/>
        </p:nvSpPr>
        <p:spPr>
          <a:xfrm>
            <a:off x="6537960" y="3849624"/>
            <a:ext cx="4672584" cy="3840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D95C5C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C · 删除失败会丢掉证据</a:t>
            </a:r>
            <a:endParaRPr lang="en-US" sz="1800" dirty="0"/>
          </a:p>
        </p:txBody>
      </p:sp>
      <p:sp>
        <p:nvSpPr>
          <p:cNvPr id="19" name="Text 16"/>
          <p:cNvSpPr txBox="1"/>
          <p:nvPr/>
        </p:nvSpPr>
        <p:spPr>
          <a:xfrm>
            <a:off x="6537960" y="4297680"/>
            <a:ext cx="4672584" cy="7132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失败可能暴露错误假设、边界条件或实现问题，应进入研究记录。</a:t>
            </a:r>
            <a:endParaRPr lang="en-US" sz="1350" dirty="0"/>
          </a:p>
        </p:txBody>
      </p:sp>
      <p:sp>
        <p:nvSpPr>
          <p:cNvPr id="20" name="Text 17"/>
          <p:cNvSpPr txBox="1"/>
          <p:nvPr/>
        </p:nvSpPr>
        <p:spPr>
          <a:xfrm>
            <a:off x="1371600" y="5669280"/>
            <a:ext cx="9509760" cy="4114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2D9CD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研究工作的共同特征：留下可复查的判断、记录和证据。</a:t>
            </a:r>
            <a:endParaRPr lang="en-US" sz="1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ppt-template-media/image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6304" y="91440"/>
            <a:ext cx="301752" cy="301752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46304" y="448056"/>
            <a:ext cx="11905488" cy="0"/>
          </a:xfrm>
          <a:prstGeom prst="line">
            <a:avLst/>
          </a:prstGeom>
          <a:noFill/>
          <a:ln w="13970">
            <a:solidFill>
              <a:srgbClr val="2D9CDB"/>
            </a:solidFill>
            <a:prstDash val="solid"/>
          </a:ln>
        </p:spPr>
      </p:sp>
      <p:sp>
        <p:nvSpPr>
          <p:cNvPr id="4" name="Text 1"/>
          <p:cNvSpPr txBox="1"/>
          <p:nvPr/>
        </p:nvSpPr>
        <p:spPr>
          <a:xfrm>
            <a:off x="603504" y="91440"/>
            <a:ext cx="10789920" cy="3840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怎样才算准备好做科研？</a:t>
            </a:r>
            <a:endParaRPr lang="en-US" sz="2600" dirty="0"/>
          </a:p>
        </p:txBody>
      </p:sp>
      <p:sp>
        <p:nvSpPr>
          <p:cNvPr id="5" name="Shape 2"/>
          <p:cNvSpPr/>
          <p:nvPr/>
        </p:nvSpPr>
        <p:spPr>
          <a:xfrm>
            <a:off x="0" y="6647688"/>
            <a:ext cx="12191695" cy="210312"/>
          </a:xfrm>
          <a:prstGeom prst="rect">
            <a:avLst/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6" name="Text 3"/>
          <p:cNvSpPr txBox="1"/>
          <p:nvPr/>
        </p:nvSpPr>
        <p:spPr>
          <a:xfrm>
            <a:off x="164592" y="6652260"/>
            <a:ext cx="2011680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950" i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科研引言</a:t>
            </a:r>
            <a:endParaRPr lang="en-US" sz="950" dirty="0"/>
          </a:p>
        </p:txBody>
      </p:sp>
      <p:sp>
        <p:nvSpPr>
          <p:cNvPr id="7" name="Text 4"/>
          <p:cNvSpPr txBox="1"/>
          <p:nvPr/>
        </p:nvSpPr>
        <p:spPr>
          <a:xfrm>
            <a:off x="10881360" y="6652260"/>
            <a:ext cx="1051560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r" indent="0" marL="0">
              <a:buNone/>
            </a:pPr>
            <a:r>
              <a:rPr lang="en-US" sz="950" i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Slide 18</a:t>
            </a:r>
            <a:endParaRPr lang="en-US" sz="950" dirty="0"/>
          </a:p>
        </p:txBody>
      </p:sp>
      <p:sp>
        <p:nvSpPr>
          <p:cNvPr id="8" name="Shape 5"/>
          <p:cNvSpPr/>
          <p:nvPr/>
        </p:nvSpPr>
        <p:spPr>
          <a:xfrm>
            <a:off x="777240" y="1143000"/>
            <a:ext cx="5120640" cy="4343400"/>
          </a:xfrm>
          <a:prstGeom prst="roundRect">
            <a:avLst>
              <a:gd name="adj" fmla="val 1684"/>
            </a:avLst>
          </a:prstGeom>
          <a:solidFill>
            <a:srgbClr val="F9EAEA"/>
          </a:solidFill>
          <a:ln w="10160">
            <a:solidFill>
              <a:srgbClr val="D95C5C"/>
            </a:solidFill>
            <a:prstDash val="solid"/>
          </a:ln>
        </p:spPr>
      </p:sp>
      <p:sp>
        <p:nvSpPr>
          <p:cNvPr id="9" name="Text 6"/>
          <p:cNvSpPr txBox="1"/>
          <p:nvPr/>
        </p:nvSpPr>
        <p:spPr>
          <a:xfrm>
            <a:off x="1097280" y="1508760"/>
            <a:ext cx="4480560" cy="5029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2700" b="1" dirty="0">
                <a:solidFill>
                  <a:srgbClr val="D95C5C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误区</a:t>
            </a:r>
            <a:endParaRPr lang="en-US" sz="2700" dirty="0"/>
          </a:p>
        </p:txBody>
      </p:sp>
      <p:sp>
        <p:nvSpPr>
          <p:cNvPr id="10" name="Shape 7"/>
          <p:cNvSpPr/>
          <p:nvPr/>
        </p:nvSpPr>
        <p:spPr>
          <a:xfrm>
            <a:off x="1234440" y="2313432"/>
            <a:ext cx="146304" cy="146304"/>
          </a:xfrm>
          <a:prstGeom prst="roundRect">
            <a:avLst>
              <a:gd name="adj" fmla="val 12500"/>
            </a:avLst>
          </a:prstGeom>
          <a:solidFill>
            <a:srgbClr val="D95C5C"/>
          </a:solidFill>
          <a:ln w="12700">
            <a:solidFill>
              <a:srgbClr val="D95C5C"/>
            </a:solidFill>
            <a:prstDash val="solid"/>
          </a:ln>
        </p:spPr>
      </p:sp>
      <p:sp>
        <p:nvSpPr>
          <p:cNvPr id="11" name="Text 8"/>
          <p:cNvSpPr txBox="1"/>
          <p:nvPr/>
        </p:nvSpPr>
        <p:spPr>
          <a:xfrm>
            <a:off x="1508760" y="2240280"/>
            <a:ext cx="3977640" cy="5760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必须先学完所有基础课</a:t>
            </a:r>
            <a:endParaRPr lang="en-US" sz="1500" dirty="0"/>
          </a:p>
        </p:txBody>
      </p:sp>
      <p:sp>
        <p:nvSpPr>
          <p:cNvPr id="12" name="Shape 9"/>
          <p:cNvSpPr/>
          <p:nvPr/>
        </p:nvSpPr>
        <p:spPr>
          <a:xfrm>
            <a:off x="1234440" y="2907792"/>
            <a:ext cx="146304" cy="146304"/>
          </a:xfrm>
          <a:prstGeom prst="roundRect">
            <a:avLst>
              <a:gd name="adj" fmla="val 12500"/>
            </a:avLst>
          </a:prstGeom>
          <a:solidFill>
            <a:srgbClr val="D95C5C"/>
          </a:solidFill>
          <a:ln w="12700">
            <a:solidFill>
              <a:srgbClr val="D95C5C"/>
            </a:solidFill>
            <a:prstDash val="solid"/>
          </a:ln>
        </p:spPr>
      </p:sp>
      <p:sp>
        <p:nvSpPr>
          <p:cNvPr id="13" name="Text 10"/>
          <p:cNvSpPr txBox="1"/>
          <p:nvPr/>
        </p:nvSpPr>
        <p:spPr>
          <a:xfrm>
            <a:off x="1508760" y="2834640"/>
            <a:ext cx="3977640" cy="5760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必须精通整个研究领域</a:t>
            </a:r>
            <a:endParaRPr lang="en-US" sz="1500" dirty="0"/>
          </a:p>
        </p:txBody>
      </p:sp>
      <p:sp>
        <p:nvSpPr>
          <p:cNvPr id="14" name="Shape 11"/>
          <p:cNvSpPr/>
          <p:nvPr/>
        </p:nvSpPr>
        <p:spPr>
          <a:xfrm>
            <a:off x="1234440" y="3502152"/>
            <a:ext cx="146304" cy="146304"/>
          </a:xfrm>
          <a:prstGeom prst="roundRect">
            <a:avLst>
              <a:gd name="adj" fmla="val 12500"/>
            </a:avLst>
          </a:prstGeom>
          <a:solidFill>
            <a:srgbClr val="D95C5C"/>
          </a:solidFill>
          <a:ln w="12700">
            <a:solidFill>
              <a:srgbClr val="D95C5C"/>
            </a:solidFill>
            <a:prstDash val="solid"/>
          </a:ln>
        </p:spPr>
      </p:sp>
      <p:sp>
        <p:nvSpPr>
          <p:cNvPr id="15" name="Text 12"/>
          <p:cNvSpPr txBox="1"/>
          <p:nvPr/>
        </p:nvSpPr>
        <p:spPr>
          <a:xfrm>
            <a:off x="1508760" y="3429000"/>
            <a:ext cx="3977640" cy="5760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必须先想到创新点</a:t>
            </a:r>
            <a:endParaRPr lang="en-US" sz="1500" dirty="0"/>
          </a:p>
        </p:txBody>
      </p:sp>
      <p:sp>
        <p:nvSpPr>
          <p:cNvPr id="16" name="Shape 13"/>
          <p:cNvSpPr/>
          <p:nvPr/>
        </p:nvSpPr>
        <p:spPr>
          <a:xfrm>
            <a:off x="1234440" y="4096512"/>
            <a:ext cx="146304" cy="146304"/>
          </a:xfrm>
          <a:prstGeom prst="roundRect">
            <a:avLst>
              <a:gd name="adj" fmla="val 12500"/>
            </a:avLst>
          </a:prstGeom>
          <a:solidFill>
            <a:srgbClr val="D95C5C"/>
          </a:solidFill>
          <a:ln w="12700">
            <a:solidFill>
              <a:srgbClr val="D95C5C"/>
            </a:solidFill>
            <a:prstDash val="solid"/>
          </a:ln>
        </p:spPr>
      </p:sp>
      <p:sp>
        <p:nvSpPr>
          <p:cNvPr id="17" name="Text 14"/>
          <p:cNvSpPr txBox="1"/>
          <p:nvPr/>
        </p:nvSpPr>
        <p:spPr>
          <a:xfrm>
            <a:off x="1508760" y="4023360"/>
            <a:ext cx="3977640" cy="5760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必须拥有完整工程能力</a:t>
            </a:r>
            <a:endParaRPr lang="en-US" sz="1500" dirty="0"/>
          </a:p>
        </p:txBody>
      </p:sp>
      <p:sp>
        <p:nvSpPr>
          <p:cNvPr id="18" name="Shape 15"/>
          <p:cNvSpPr/>
          <p:nvPr/>
        </p:nvSpPr>
        <p:spPr>
          <a:xfrm>
            <a:off x="6291072" y="1143000"/>
            <a:ext cx="5120640" cy="4343400"/>
          </a:xfrm>
          <a:prstGeom prst="roundRect">
            <a:avLst>
              <a:gd name="adj" fmla="val 1684"/>
            </a:avLst>
          </a:prstGeom>
          <a:solidFill>
            <a:srgbClr val="EAF5EC"/>
          </a:solidFill>
          <a:ln w="10160">
            <a:solidFill>
              <a:srgbClr val="5AA469"/>
            </a:solidFill>
            <a:prstDash val="solid"/>
          </a:ln>
        </p:spPr>
      </p:sp>
      <p:sp>
        <p:nvSpPr>
          <p:cNvPr id="19" name="Text 16"/>
          <p:cNvSpPr txBox="1"/>
          <p:nvPr/>
        </p:nvSpPr>
        <p:spPr>
          <a:xfrm>
            <a:off x="6611112" y="1508760"/>
            <a:ext cx="4480560" cy="5029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2700" b="1" dirty="0">
                <a:solidFill>
                  <a:srgbClr val="5AA4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更现实的起点</a:t>
            </a:r>
            <a:endParaRPr lang="en-US" sz="2700" dirty="0"/>
          </a:p>
        </p:txBody>
      </p:sp>
      <p:sp>
        <p:nvSpPr>
          <p:cNvPr id="20" name="Shape 17"/>
          <p:cNvSpPr/>
          <p:nvPr/>
        </p:nvSpPr>
        <p:spPr>
          <a:xfrm>
            <a:off x="6748272" y="2313432"/>
            <a:ext cx="146304" cy="146304"/>
          </a:xfrm>
          <a:prstGeom prst="roundRect">
            <a:avLst>
              <a:gd name="adj" fmla="val 12500"/>
            </a:avLst>
          </a:prstGeom>
          <a:solidFill>
            <a:srgbClr val="5AA469"/>
          </a:solidFill>
          <a:ln w="12700">
            <a:solidFill>
              <a:srgbClr val="5AA469"/>
            </a:solidFill>
            <a:prstDash val="solid"/>
          </a:ln>
        </p:spPr>
      </p:sp>
      <p:sp>
        <p:nvSpPr>
          <p:cNvPr id="21" name="Text 18"/>
          <p:cNvSpPr txBox="1"/>
          <p:nvPr/>
        </p:nvSpPr>
        <p:spPr>
          <a:xfrm>
            <a:off x="7022592" y="2240280"/>
            <a:ext cx="3977640" cy="5760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掌握基本专业课程知识</a:t>
            </a:r>
            <a:endParaRPr lang="en-US" sz="1500" dirty="0"/>
          </a:p>
        </p:txBody>
      </p:sp>
      <p:sp>
        <p:nvSpPr>
          <p:cNvPr id="22" name="Shape 19"/>
          <p:cNvSpPr/>
          <p:nvPr/>
        </p:nvSpPr>
        <p:spPr>
          <a:xfrm>
            <a:off x="6748272" y="2907792"/>
            <a:ext cx="146304" cy="146304"/>
          </a:xfrm>
          <a:prstGeom prst="roundRect">
            <a:avLst>
              <a:gd name="adj" fmla="val 12500"/>
            </a:avLst>
          </a:prstGeom>
          <a:solidFill>
            <a:srgbClr val="5AA469"/>
          </a:solidFill>
          <a:ln w="12700">
            <a:solidFill>
              <a:srgbClr val="5AA469"/>
            </a:solidFill>
            <a:prstDash val="solid"/>
          </a:ln>
        </p:spPr>
      </p:sp>
      <p:sp>
        <p:nvSpPr>
          <p:cNvPr id="23" name="Text 20"/>
          <p:cNvSpPr txBox="1"/>
          <p:nvPr/>
        </p:nvSpPr>
        <p:spPr>
          <a:xfrm>
            <a:off x="7022592" y="2834640"/>
            <a:ext cx="3977640" cy="5760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能够阅读和运行简单代码</a:t>
            </a:r>
            <a:endParaRPr lang="en-US" sz="1500" dirty="0"/>
          </a:p>
        </p:txBody>
      </p:sp>
      <p:sp>
        <p:nvSpPr>
          <p:cNvPr id="24" name="Shape 21"/>
          <p:cNvSpPr/>
          <p:nvPr/>
        </p:nvSpPr>
        <p:spPr>
          <a:xfrm>
            <a:off x="6748272" y="3502152"/>
            <a:ext cx="146304" cy="146304"/>
          </a:xfrm>
          <a:prstGeom prst="roundRect">
            <a:avLst>
              <a:gd name="adj" fmla="val 12500"/>
            </a:avLst>
          </a:prstGeom>
          <a:solidFill>
            <a:srgbClr val="5AA469"/>
          </a:solidFill>
          <a:ln w="12700">
            <a:solidFill>
              <a:srgbClr val="5AA469"/>
            </a:solidFill>
            <a:prstDash val="solid"/>
          </a:ln>
        </p:spPr>
      </p:sp>
      <p:sp>
        <p:nvSpPr>
          <p:cNvPr id="25" name="Text 22"/>
          <p:cNvSpPr txBox="1"/>
          <p:nvPr/>
        </p:nvSpPr>
        <p:spPr>
          <a:xfrm>
            <a:off x="7022592" y="3429000"/>
            <a:ext cx="3977640" cy="5760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愿意按需补背景</a:t>
            </a:r>
            <a:endParaRPr lang="en-US" sz="1500" dirty="0"/>
          </a:p>
        </p:txBody>
      </p:sp>
      <p:sp>
        <p:nvSpPr>
          <p:cNvPr id="26" name="Shape 23"/>
          <p:cNvSpPr/>
          <p:nvPr/>
        </p:nvSpPr>
        <p:spPr>
          <a:xfrm>
            <a:off x="6748272" y="4096512"/>
            <a:ext cx="146304" cy="146304"/>
          </a:xfrm>
          <a:prstGeom prst="roundRect">
            <a:avLst>
              <a:gd name="adj" fmla="val 12500"/>
            </a:avLst>
          </a:prstGeom>
          <a:solidFill>
            <a:srgbClr val="5AA469"/>
          </a:solidFill>
          <a:ln w="12700">
            <a:solidFill>
              <a:srgbClr val="5AA469"/>
            </a:solidFill>
            <a:prstDash val="solid"/>
          </a:ln>
        </p:spPr>
      </p:sp>
      <p:sp>
        <p:nvSpPr>
          <p:cNvPr id="27" name="Text 24"/>
          <p:cNvSpPr txBox="1"/>
          <p:nvPr/>
        </p:nvSpPr>
        <p:spPr>
          <a:xfrm>
            <a:off x="7022592" y="4023360"/>
            <a:ext cx="3977640" cy="5760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能持续记录、反馈与修正</a:t>
            </a:r>
            <a:endParaRPr lang="en-US" sz="1500" dirty="0"/>
          </a:p>
        </p:txBody>
      </p:sp>
      <p:sp>
        <p:nvSpPr>
          <p:cNvPr id="28" name="Text 25"/>
          <p:cNvSpPr txBox="1"/>
          <p:nvPr/>
        </p:nvSpPr>
        <p:spPr>
          <a:xfrm>
            <a:off x="1280160" y="5806440"/>
            <a:ext cx="9646920" cy="3657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2D9CD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科研没有“全部准备好”的时刻；基础足够支撑第一步，就可以开始。</a:t>
            </a:r>
            <a:endParaRPr lang="en-US" sz="18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ppt-template-media/image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6304" y="91440"/>
            <a:ext cx="301752" cy="301752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46304" y="448056"/>
            <a:ext cx="11905488" cy="0"/>
          </a:xfrm>
          <a:prstGeom prst="line">
            <a:avLst/>
          </a:prstGeom>
          <a:noFill/>
          <a:ln w="13970">
            <a:solidFill>
              <a:srgbClr val="2D9CDB"/>
            </a:solidFill>
            <a:prstDash val="solid"/>
          </a:ln>
        </p:spPr>
      </p:sp>
      <p:sp>
        <p:nvSpPr>
          <p:cNvPr id="4" name="Text 1"/>
          <p:cNvSpPr txBox="1"/>
          <p:nvPr/>
        </p:nvSpPr>
        <p:spPr>
          <a:xfrm>
            <a:off x="603504" y="91440"/>
            <a:ext cx="10789920" cy="3840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课程学习与科研学习不一样</a:t>
            </a:r>
            <a:endParaRPr lang="en-US" sz="2600" dirty="0"/>
          </a:p>
        </p:txBody>
      </p:sp>
      <p:sp>
        <p:nvSpPr>
          <p:cNvPr id="5" name="Shape 2"/>
          <p:cNvSpPr/>
          <p:nvPr/>
        </p:nvSpPr>
        <p:spPr>
          <a:xfrm>
            <a:off x="0" y="6647688"/>
            <a:ext cx="12191695" cy="210312"/>
          </a:xfrm>
          <a:prstGeom prst="rect">
            <a:avLst/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6" name="Text 3"/>
          <p:cNvSpPr txBox="1"/>
          <p:nvPr/>
        </p:nvSpPr>
        <p:spPr>
          <a:xfrm>
            <a:off x="164592" y="6652260"/>
            <a:ext cx="2011680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950" i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科研引言</a:t>
            </a:r>
            <a:endParaRPr lang="en-US" sz="950" dirty="0"/>
          </a:p>
        </p:txBody>
      </p:sp>
      <p:sp>
        <p:nvSpPr>
          <p:cNvPr id="7" name="Text 4"/>
          <p:cNvSpPr txBox="1"/>
          <p:nvPr/>
        </p:nvSpPr>
        <p:spPr>
          <a:xfrm>
            <a:off x="10881360" y="6652260"/>
            <a:ext cx="1051560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r" indent="0" marL="0">
              <a:buNone/>
            </a:pPr>
            <a:r>
              <a:rPr lang="en-US" sz="950" i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Slide 19</a:t>
            </a:r>
            <a:endParaRPr lang="en-US" sz="950" dirty="0"/>
          </a:p>
        </p:txBody>
      </p:sp>
      <p:sp>
        <p:nvSpPr>
          <p:cNvPr id="8" name="Shape 5"/>
          <p:cNvSpPr/>
          <p:nvPr/>
        </p:nvSpPr>
        <p:spPr>
          <a:xfrm>
            <a:off x="685800" y="1097280"/>
            <a:ext cx="1920240" cy="749808"/>
          </a:xfrm>
          <a:prstGeom prst="rect">
            <a:avLst/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9" name="Text 6"/>
          <p:cNvSpPr txBox="1"/>
          <p:nvPr/>
        </p:nvSpPr>
        <p:spPr>
          <a:xfrm>
            <a:off x="758952" y="1124712"/>
            <a:ext cx="1773936" cy="694944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维度</a:t>
            </a:r>
            <a:endParaRPr lang="en-US" sz="1250" dirty="0"/>
          </a:p>
        </p:txBody>
      </p:sp>
      <p:sp>
        <p:nvSpPr>
          <p:cNvPr id="10" name="Shape 7"/>
          <p:cNvSpPr/>
          <p:nvPr/>
        </p:nvSpPr>
        <p:spPr>
          <a:xfrm>
            <a:off x="2606040" y="1097280"/>
            <a:ext cx="4343400" cy="749808"/>
          </a:xfrm>
          <a:prstGeom prst="rect">
            <a:avLst/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11" name="Text 8"/>
          <p:cNvSpPr txBox="1"/>
          <p:nvPr/>
        </p:nvSpPr>
        <p:spPr>
          <a:xfrm>
            <a:off x="2679192" y="1124712"/>
            <a:ext cx="4197096" cy="694944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课程学习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6949440" y="1097280"/>
            <a:ext cx="4343400" cy="749808"/>
          </a:xfrm>
          <a:prstGeom prst="rect">
            <a:avLst/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13" name="Text 10"/>
          <p:cNvSpPr txBox="1"/>
          <p:nvPr/>
        </p:nvSpPr>
        <p:spPr>
          <a:xfrm>
            <a:off x="7022592" y="1124712"/>
            <a:ext cx="4197096" cy="694944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科研学习</a:t>
            </a:r>
            <a:endParaRPr lang="en-US" sz="1250" dirty="0"/>
          </a:p>
        </p:txBody>
      </p:sp>
      <p:sp>
        <p:nvSpPr>
          <p:cNvPr id="14" name="Shape 11"/>
          <p:cNvSpPr/>
          <p:nvPr/>
        </p:nvSpPr>
        <p:spPr>
          <a:xfrm>
            <a:off x="685800" y="1847088"/>
            <a:ext cx="1920240" cy="749808"/>
          </a:xfrm>
          <a:prstGeom prst="rect">
            <a:avLst/>
          </a:prstGeom>
          <a:solidFill>
            <a:srgbClr val="FFFFFF"/>
          </a:solidFill>
          <a:ln w="10160">
            <a:solidFill>
              <a:srgbClr val="C8D5DC"/>
            </a:solidFill>
            <a:prstDash val="solid"/>
          </a:ln>
        </p:spPr>
      </p:sp>
      <p:sp>
        <p:nvSpPr>
          <p:cNvPr id="15" name="Text 12"/>
          <p:cNvSpPr txBox="1"/>
          <p:nvPr/>
        </p:nvSpPr>
        <p:spPr>
          <a:xfrm>
            <a:off x="758952" y="1874520"/>
            <a:ext cx="1773936" cy="694944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15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目标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2606040" y="1847088"/>
            <a:ext cx="4343400" cy="749808"/>
          </a:xfrm>
          <a:prstGeom prst="rect">
            <a:avLst/>
          </a:prstGeom>
          <a:solidFill>
            <a:srgbClr val="FFFFFF"/>
          </a:solidFill>
          <a:ln w="10160">
            <a:solidFill>
              <a:srgbClr val="C8D5DC"/>
            </a:solidFill>
            <a:prstDash val="solid"/>
          </a:ln>
        </p:spPr>
      </p:sp>
      <p:sp>
        <p:nvSpPr>
          <p:cNvPr id="17" name="Text 14"/>
          <p:cNvSpPr txBox="1"/>
          <p:nvPr/>
        </p:nvSpPr>
        <p:spPr>
          <a:xfrm>
            <a:off x="2679192" y="1874520"/>
            <a:ext cx="4197096" cy="694944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15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建立完整知识体系</a:t>
            </a:r>
            <a:endParaRPr lang="en-US" sz="1150" dirty="0"/>
          </a:p>
        </p:txBody>
      </p:sp>
      <p:sp>
        <p:nvSpPr>
          <p:cNvPr id="18" name="Shape 15"/>
          <p:cNvSpPr/>
          <p:nvPr/>
        </p:nvSpPr>
        <p:spPr>
          <a:xfrm>
            <a:off x="6949440" y="1847088"/>
            <a:ext cx="4343400" cy="749808"/>
          </a:xfrm>
          <a:prstGeom prst="rect">
            <a:avLst/>
          </a:prstGeom>
          <a:solidFill>
            <a:srgbClr val="FFFFFF"/>
          </a:solidFill>
          <a:ln w="10160">
            <a:solidFill>
              <a:srgbClr val="C8D5DC"/>
            </a:solidFill>
            <a:prstDash val="solid"/>
          </a:ln>
        </p:spPr>
      </p:sp>
      <p:sp>
        <p:nvSpPr>
          <p:cNvPr id="19" name="Text 16"/>
          <p:cNvSpPr txBox="1"/>
          <p:nvPr/>
        </p:nvSpPr>
        <p:spPr>
          <a:xfrm>
            <a:off x="7022592" y="1874520"/>
            <a:ext cx="4197096" cy="694944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15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解决当前具体问题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85800" y="2596896"/>
            <a:ext cx="1920240" cy="749808"/>
          </a:xfrm>
          <a:prstGeom prst="rect">
            <a:avLst/>
          </a:prstGeom>
          <a:solidFill>
            <a:srgbClr val="F2F5F7"/>
          </a:solidFill>
          <a:ln w="10160">
            <a:solidFill>
              <a:srgbClr val="C8D5DC"/>
            </a:solidFill>
            <a:prstDash val="solid"/>
          </a:ln>
        </p:spPr>
      </p:sp>
      <p:sp>
        <p:nvSpPr>
          <p:cNvPr id="21" name="Text 18"/>
          <p:cNvSpPr txBox="1"/>
          <p:nvPr/>
        </p:nvSpPr>
        <p:spPr>
          <a:xfrm>
            <a:off x="758952" y="2624328"/>
            <a:ext cx="1773936" cy="694944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15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内容</a:t>
            </a:r>
            <a:endParaRPr lang="en-US" sz="1150" dirty="0"/>
          </a:p>
        </p:txBody>
      </p:sp>
      <p:sp>
        <p:nvSpPr>
          <p:cNvPr id="22" name="Shape 19"/>
          <p:cNvSpPr/>
          <p:nvPr/>
        </p:nvSpPr>
        <p:spPr>
          <a:xfrm>
            <a:off x="2606040" y="2596896"/>
            <a:ext cx="4343400" cy="749808"/>
          </a:xfrm>
          <a:prstGeom prst="rect">
            <a:avLst/>
          </a:prstGeom>
          <a:solidFill>
            <a:srgbClr val="F2F5F7"/>
          </a:solidFill>
          <a:ln w="10160">
            <a:solidFill>
              <a:srgbClr val="C8D5DC"/>
            </a:solidFill>
            <a:prstDash val="solid"/>
          </a:ln>
        </p:spPr>
      </p:sp>
      <p:sp>
        <p:nvSpPr>
          <p:cNvPr id="23" name="Text 20"/>
          <p:cNvSpPr txBox="1"/>
          <p:nvPr/>
        </p:nvSpPr>
        <p:spPr>
          <a:xfrm>
            <a:off x="2679192" y="2624328"/>
            <a:ext cx="4197096" cy="694944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15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结构稳定、范围明确</a:t>
            </a:r>
            <a:endParaRPr lang="en-US" sz="1150" dirty="0"/>
          </a:p>
        </p:txBody>
      </p:sp>
      <p:sp>
        <p:nvSpPr>
          <p:cNvPr id="24" name="Shape 21"/>
          <p:cNvSpPr/>
          <p:nvPr/>
        </p:nvSpPr>
        <p:spPr>
          <a:xfrm>
            <a:off x="6949440" y="2596896"/>
            <a:ext cx="4343400" cy="749808"/>
          </a:xfrm>
          <a:prstGeom prst="rect">
            <a:avLst/>
          </a:prstGeom>
          <a:solidFill>
            <a:srgbClr val="F2F5F7"/>
          </a:solidFill>
          <a:ln w="10160">
            <a:solidFill>
              <a:srgbClr val="C8D5DC"/>
            </a:solidFill>
            <a:prstDash val="solid"/>
          </a:ln>
        </p:spPr>
      </p:sp>
      <p:sp>
        <p:nvSpPr>
          <p:cNvPr id="25" name="Text 22"/>
          <p:cNvSpPr txBox="1"/>
          <p:nvPr/>
        </p:nvSpPr>
        <p:spPr>
          <a:xfrm>
            <a:off x="7022592" y="2624328"/>
            <a:ext cx="4197096" cy="694944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15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前沿、分散、可能冲突</a:t>
            </a:r>
            <a:endParaRPr lang="en-US" sz="1150" dirty="0"/>
          </a:p>
        </p:txBody>
      </p:sp>
      <p:sp>
        <p:nvSpPr>
          <p:cNvPr id="26" name="Shape 23"/>
          <p:cNvSpPr/>
          <p:nvPr/>
        </p:nvSpPr>
        <p:spPr>
          <a:xfrm>
            <a:off x="685800" y="3346704"/>
            <a:ext cx="1920240" cy="749808"/>
          </a:xfrm>
          <a:prstGeom prst="rect">
            <a:avLst/>
          </a:prstGeom>
          <a:solidFill>
            <a:srgbClr val="FFFFFF"/>
          </a:solidFill>
          <a:ln w="10160">
            <a:solidFill>
              <a:srgbClr val="C8D5DC"/>
            </a:solidFill>
            <a:prstDash val="solid"/>
          </a:ln>
        </p:spPr>
      </p:sp>
      <p:sp>
        <p:nvSpPr>
          <p:cNvPr id="27" name="Text 24"/>
          <p:cNvSpPr txBox="1"/>
          <p:nvPr/>
        </p:nvSpPr>
        <p:spPr>
          <a:xfrm>
            <a:off x="758952" y="3374136"/>
            <a:ext cx="1773936" cy="694944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15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顺序</a:t>
            </a:r>
            <a:endParaRPr lang="en-US" sz="1150" dirty="0"/>
          </a:p>
        </p:txBody>
      </p:sp>
      <p:sp>
        <p:nvSpPr>
          <p:cNvPr id="28" name="Shape 25"/>
          <p:cNvSpPr/>
          <p:nvPr/>
        </p:nvSpPr>
        <p:spPr>
          <a:xfrm>
            <a:off x="2606040" y="3346704"/>
            <a:ext cx="4343400" cy="749808"/>
          </a:xfrm>
          <a:prstGeom prst="rect">
            <a:avLst/>
          </a:prstGeom>
          <a:solidFill>
            <a:srgbClr val="FFFFFF"/>
          </a:solidFill>
          <a:ln w="10160">
            <a:solidFill>
              <a:srgbClr val="C8D5DC"/>
            </a:solidFill>
            <a:prstDash val="solid"/>
          </a:ln>
        </p:spPr>
      </p:sp>
      <p:sp>
        <p:nvSpPr>
          <p:cNvPr id="29" name="Text 26"/>
          <p:cNvSpPr txBox="1"/>
          <p:nvPr/>
        </p:nvSpPr>
        <p:spPr>
          <a:xfrm>
            <a:off x="2679192" y="3374136"/>
            <a:ext cx="4197096" cy="694944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15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通常按章节递进</a:t>
            </a:r>
            <a:endParaRPr lang="en-US" sz="1150" dirty="0"/>
          </a:p>
        </p:txBody>
      </p:sp>
      <p:sp>
        <p:nvSpPr>
          <p:cNvPr id="30" name="Shape 27"/>
          <p:cNvSpPr/>
          <p:nvPr/>
        </p:nvSpPr>
        <p:spPr>
          <a:xfrm>
            <a:off x="6949440" y="3346704"/>
            <a:ext cx="4343400" cy="749808"/>
          </a:xfrm>
          <a:prstGeom prst="rect">
            <a:avLst/>
          </a:prstGeom>
          <a:solidFill>
            <a:srgbClr val="FFFFFF"/>
          </a:solidFill>
          <a:ln w="10160">
            <a:solidFill>
              <a:srgbClr val="C8D5DC"/>
            </a:solidFill>
            <a:prstDash val="solid"/>
          </a:ln>
        </p:spPr>
      </p:sp>
      <p:sp>
        <p:nvSpPr>
          <p:cNvPr id="31" name="Text 28"/>
          <p:cNvSpPr txBox="1"/>
          <p:nvPr/>
        </p:nvSpPr>
        <p:spPr>
          <a:xfrm>
            <a:off x="7022592" y="3374136"/>
            <a:ext cx="4197096" cy="694944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15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允许跳读、回读、补背景</a:t>
            </a:r>
            <a:endParaRPr lang="en-US" sz="1150" dirty="0"/>
          </a:p>
        </p:txBody>
      </p:sp>
      <p:sp>
        <p:nvSpPr>
          <p:cNvPr id="32" name="Shape 29"/>
          <p:cNvSpPr/>
          <p:nvPr/>
        </p:nvSpPr>
        <p:spPr>
          <a:xfrm>
            <a:off x="685800" y="4096512"/>
            <a:ext cx="1920240" cy="749808"/>
          </a:xfrm>
          <a:prstGeom prst="rect">
            <a:avLst/>
          </a:prstGeom>
          <a:solidFill>
            <a:srgbClr val="F2F5F7"/>
          </a:solidFill>
          <a:ln w="10160">
            <a:solidFill>
              <a:srgbClr val="C8D5DC"/>
            </a:solidFill>
            <a:prstDash val="solid"/>
          </a:ln>
        </p:spPr>
      </p:sp>
      <p:sp>
        <p:nvSpPr>
          <p:cNvPr id="33" name="Text 30"/>
          <p:cNvSpPr txBox="1"/>
          <p:nvPr/>
        </p:nvSpPr>
        <p:spPr>
          <a:xfrm>
            <a:off x="758952" y="4123944"/>
            <a:ext cx="1773936" cy="694944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15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完成标准</a:t>
            </a:r>
            <a:endParaRPr lang="en-US" sz="1150" dirty="0"/>
          </a:p>
        </p:txBody>
      </p:sp>
      <p:sp>
        <p:nvSpPr>
          <p:cNvPr id="34" name="Shape 31"/>
          <p:cNvSpPr/>
          <p:nvPr/>
        </p:nvSpPr>
        <p:spPr>
          <a:xfrm>
            <a:off x="2606040" y="4096512"/>
            <a:ext cx="4343400" cy="749808"/>
          </a:xfrm>
          <a:prstGeom prst="rect">
            <a:avLst/>
          </a:prstGeom>
          <a:solidFill>
            <a:srgbClr val="F2F5F7"/>
          </a:solidFill>
          <a:ln w="10160">
            <a:solidFill>
              <a:srgbClr val="C8D5DC"/>
            </a:solidFill>
            <a:prstDash val="solid"/>
          </a:ln>
        </p:spPr>
      </p:sp>
      <p:sp>
        <p:nvSpPr>
          <p:cNvPr id="35" name="Text 32"/>
          <p:cNvSpPr txBox="1"/>
          <p:nvPr/>
        </p:nvSpPr>
        <p:spPr>
          <a:xfrm>
            <a:off x="2679192" y="4123944"/>
            <a:ext cx="4197096" cy="694944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15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掌握知识点与题型</a:t>
            </a:r>
            <a:endParaRPr lang="en-US" sz="1150" dirty="0"/>
          </a:p>
        </p:txBody>
      </p:sp>
      <p:sp>
        <p:nvSpPr>
          <p:cNvPr id="36" name="Shape 33"/>
          <p:cNvSpPr/>
          <p:nvPr/>
        </p:nvSpPr>
        <p:spPr>
          <a:xfrm>
            <a:off x="6949440" y="4096512"/>
            <a:ext cx="4343400" cy="749808"/>
          </a:xfrm>
          <a:prstGeom prst="rect">
            <a:avLst/>
          </a:prstGeom>
          <a:solidFill>
            <a:srgbClr val="F2F5F7"/>
          </a:solidFill>
          <a:ln w="10160">
            <a:solidFill>
              <a:srgbClr val="C8D5DC"/>
            </a:solidFill>
            <a:prstDash val="solid"/>
          </a:ln>
        </p:spPr>
      </p:sp>
      <p:sp>
        <p:nvSpPr>
          <p:cNvPr id="37" name="Text 34"/>
          <p:cNvSpPr txBox="1"/>
          <p:nvPr/>
        </p:nvSpPr>
        <p:spPr>
          <a:xfrm>
            <a:off x="7022592" y="4123944"/>
            <a:ext cx="4197096" cy="694944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15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形成判断、实现或证据</a:t>
            </a:r>
            <a:endParaRPr lang="en-US" sz="1150" dirty="0"/>
          </a:p>
        </p:txBody>
      </p:sp>
      <p:sp>
        <p:nvSpPr>
          <p:cNvPr id="38" name="Shape 35"/>
          <p:cNvSpPr/>
          <p:nvPr/>
        </p:nvSpPr>
        <p:spPr>
          <a:xfrm>
            <a:off x="685800" y="4846320"/>
            <a:ext cx="1920240" cy="749808"/>
          </a:xfrm>
          <a:prstGeom prst="rect">
            <a:avLst/>
          </a:prstGeom>
          <a:solidFill>
            <a:srgbClr val="FFFFFF"/>
          </a:solidFill>
          <a:ln w="10160">
            <a:solidFill>
              <a:srgbClr val="C8D5DC"/>
            </a:solidFill>
            <a:prstDash val="solid"/>
          </a:ln>
        </p:spPr>
      </p:sp>
      <p:sp>
        <p:nvSpPr>
          <p:cNvPr id="39" name="Text 36"/>
          <p:cNvSpPr txBox="1"/>
          <p:nvPr/>
        </p:nvSpPr>
        <p:spPr>
          <a:xfrm>
            <a:off x="758952" y="4873752"/>
            <a:ext cx="1773936" cy="694944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15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教师角色</a:t>
            </a:r>
            <a:endParaRPr lang="en-US" sz="1150" dirty="0"/>
          </a:p>
        </p:txBody>
      </p:sp>
      <p:sp>
        <p:nvSpPr>
          <p:cNvPr id="40" name="Shape 37"/>
          <p:cNvSpPr/>
          <p:nvPr/>
        </p:nvSpPr>
        <p:spPr>
          <a:xfrm>
            <a:off x="2606040" y="4846320"/>
            <a:ext cx="4343400" cy="749808"/>
          </a:xfrm>
          <a:prstGeom prst="rect">
            <a:avLst/>
          </a:prstGeom>
          <a:solidFill>
            <a:srgbClr val="FFFFFF"/>
          </a:solidFill>
          <a:ln w="10160">
            <a:solidFill>
              <a:srgbClr val="C8D5DC"/>
            </a:solidFill>
            <a:prstDash val="solid"/>
          </a:ln>
        </p:spPr>
      </p:sp>
      <p:sp>
        <p:nvSpPr>
          <p:cNvPr id="41" name="Text 38"/>
          <p:cNvSpPr txBox="1"/>
          <p:nvPr/>
        </p:nvSpPr>
        <p:spPr>
          <a:xfrm>
            <a:off x="2679192" y="4873752"/>
            <a:ext cx="4197096" cy="694944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15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组织知识与练习</a:t>
            </a:r>
            <a:endParaRPr lang="en-US" sz="1150" dirty="0"/>
          </a:p>
        </p:txBody>
      </p:sp>
      <p:sp>
        <p:nvSpPr>
          <p:cNvPr id="42" name="Shape 39"/>
          <p:cNvSpPr/>
          <p:nvPr/>
        </p:nvSpPr>
        <p:spPr>
          <a:xfrm>
            <a:off x="6949440" y="4846320"/>
            <a:ext cx="4343400" cy="749808"/>
          </a:xfrm>
          <a:prstGeom prst="rect">
            <a:avLst/>
          </a:prstGeom>
          <a:solidFill>
            <a:srgbClr val="FFFFFF"/>
          </a:solidFill>
          <a:ln w="10160">
            <a:solidFill>
              <a:srgbClr val="C8D5DC"/>
            </a:solidFill>
            <a:prstDash val="solid"/>
          </a:ln>
        </p:spPr>
      </p:sp>
      <p:sp>
        <p:nvSpPr>
          <p:cNvPr id="43" name="Text 40"/>
          <p:cNvSpPr txBox="1"/>
          <p:nvPr/>
        </p:nvSpPr>
        <p:spPr>
          <a:xfrm>
            <a:off x="7022592" y="4873752"/>
            <a:ext cx="4197096" cy="694944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15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提供方向、反馈与资源</a:t>
            </a:r>
            <a:endParaRPr lang="en-US" sz="1150" dirty="0"/>
          </a:p>
        </p:txBody>
      </p:sp>
      <p:sp>
        <p:nvSpPr>
          <p:cNvPr id="44" name="Shape 41"/>
          <p:cNvSpPr/>
          <p:nvPr/>
        </p:nvSpPr>
        <p:spPr>
          <a:xfrm>
            <a:off x="1234440" y="5715000"/>
            <a:ext cx="9738360" cy="530352"/>
          </a:xfrm>
          <a:prstGeom prst="roundRect">
            <a:avLst>
              <a:gd name="adj" fmla="val 13793"/>
            </a:avLst>
          </a:prstGeom>
          <a:solidFill>
            <a:srgbClr val="EAF5FB"/>
          </a:solidFill>
          <a:ln w="10160">
            <a:solidFill>
              <a:srgbClr val="2D9CDB"/>
            </a:solidFill>
            <a:prstDash val="solid"/>
          </a:ln>
        </p:spPr>
      </p:sp>
      <p:sp>
        <p:nvSpPr>
          <p:cNvPr id="45" name="Text 42"/>
          <p:cNvSpPr txBox="1"/>
          <p:nvPr/>
        </p:nvSpPr>
        <p:spPr>
          <a:xfrm>
            <a:off x="1508760" y="5815584"/>
            <a:ext cx="9189720" cy="31089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核心转换：从“学完再做”转向“为了推进任务而按需学习”。</a:t>
            </a:r>
            <a:endParaRPr lang="en-US" sz="17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ppt-template-media/image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6304" y="91440"/>
            <a:ext cx="301752" cy="301752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46304" y="448056"/>
            <a:ext cx="11905488" cy="0"/>
          </a:xfrm>
          <a:prstGeom prst="line">
            <a:avLst/>
          </a:prstGeom>
          <a:noFill/>
          <a:ln w="13970">
            <a:solidFill>
              <a:srgbClr val="2D9CDB"/>
            </a:solidFill>
            <a:prstDash val="solid"/>
          </a:ln>
        </p:spPr>
      </p:sp>
      <p:sp>
        <p:nvSpPr>
          <p:cNvPr id="4" name="Text 1"/>
          <p:cNvSpPr txBox="1"/>
          <p:nvPr/>
        </p:nvSpPr>
        <p:spPr>
          <a:xfrm>
            <a:off x="603504" y="91440"/>
            <a:ext cx="10789920" cy="3840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开场：你认为什么是科研？</a:t>
            </a:r>
            <a:endParaRPr lang="en-US" sz="2600" dirty="0"/>
          </a:p>
        </p:txBody>
      </p:sp>
      <p:sp>
        <p:nvSpPr>
          <p:cNvPr id="5" name="Shape 2"/>
          <p:cNvSpPr/>
          <p:nvPr/>
        </p:nvSpPr>
        <p:spPr>
          <a:xfrm>
            <a:off x="0" y="6647688"/>
            <a:ext cx="12191695" cy="210312"/>
          </a:xfrm>
          <a:prstGeom prst="rect">
            <a:avLst/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6" name="Text 3"/>
          <p:cNvSpPr txBox="1"/>
          <p:nvPr/>
        </p:nvSpPr>
        <p:spPr>
          <a:xfrm>
            <a:off x="164592" y="6652260"/>
            <a:ext cx="2011680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950" i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科研引言</a:t>
            </a:r>
            <a:endParaRPr lang="en-US" sz="950" dirty="0"/>
          </a:p>
        </p:txBody>
      </p:sp>
      <p:sp>
        <p:nvSpPr>
          <p:cNvPr id="7" name="Text 4"/>
          <p:cNvSpPr txBox="1"/>
          <p:nvPr/>
        </p:nvSpPr>
        <p:spPr>
          <a:xfrm>
            <a:off x="10881360" y="6652260"/>
            <a:ext cx="1051560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r" indent="0" marL="0">
              <a:buNone/>
            </a:pPr>
            <a:r>
              <a:rPr lang="en-US" sz="950" i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Slide 2</a:t>
            </a:r>
            <a:endParaRPr lang="en-US" sz="950" dirty="0"/>
          </a:p>
        </p:txBody>
      </p:sp>
      <p:sp>
        <p:nvSpPr>
          <p:cNvPr id="8" name="Shape 5"/>
          <p:cNvSpPr/>
          <p:nvPr/>
        </p:nvSpPr>
        <p:spPr>
          <a:xfrm>
            <a:off x="685800" y="1143000"/>
            <a:ext cx="3337560" cy="1874520"/>
          </a:xfrm>
          <a:prstGeom prst="roundRect">
            <a:avLst>
              <a:gd name="adj" fmla="val 3902"/>
            </a:avLst>
          </a:prstGeom>
          <a:solidFill>
            <a:srgbClr val="F9EAEA"/>
          </a:solidFill>
          <a:ln w="10160">
            <a:solidFill>
              <a:srgbClr val="D95C5C"/>
            </a:solidFill>
            <a:prstDash val="solid"/>
          </a:ln>
        </p:spPr>
      </p:sp>
      <p:sp>
        <p:nvSpPr>
          <p:cNvPr id="9" name="Text 6"/>
          <p:cNvSpPr txBox="1"/>
          <p:nvPr/>
        </p:nvSpPr>
        <p:spPr>
          <a:xfrm>
            <a:off x="886968" y="1289304"/>
            <a:ext cx="2935224" cy="3840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D95C5C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科研 = 发论文？</a:t>
            </a:r>
            <a:endParaRPr lang="en-US" sz="2100" dirty="0"/>
          </a:p>
        </p:txBody>
      </p:sp>
      <p:sp>
        <p:nvSpPr>
          <p:cNvPr id="10" name="Text 7"/>
          <p:cNvSpPr txBox="1"/>
          <p:nvPr/>
        </p:nvSpPr>
        <p:spPr>
          <a:xfrm>
            <a:off x="886968" y="1737360"/>
            <a:ext cx="2935224" cy="112471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论文是研究成果的一种载体，但“发表”不等于问题已经解决。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4425696" y="1143000"/>
            <a:ext cx="3337560" cy="1874520"/>
          </a:xfrm>
          <a:prstGeom prst="roundRect">
            <a:avLst>
              <a:gd name="adj" fmla="val 3902"/>
            </a:avLst>
          </a:prstGeom>
          <a:solidFill>
            <a:srgbClr val="FBF2E5"/>
          </a:solidFill>
          <a:ln w="10160">
            <a:solidFill>
              <a:srgbClr val="E59B35"/>
            </a:solidFill>
            <a:prstDash val="solid"/>
          </a:ln>
        </p:spPr>
      </p:sp>
      <p:sp>
        <p:nvSpPr>
          <p:cNvPr id="12" name="Text 9"/>
          <p:cNvSpPr txBox="1"/>
          <p:nvPr/>
        </p:nvSpPr>
        <p:spPr>
          <a:xfrm>
            <a:off x="4626864" y="1289304"/>
            <a:ext cx="2935224" cy="3840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E59B35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好研究 = CCF-A？</a:t>
            </a:r>
            <a:endParaRPr lang="en-US" sz="2100" dirty="0"/>
          </a:p>
        </p:txBody>
      </p:sp>
      <p:sp>
        <p:nvSpPr>
          <p:cNvPr id="13" name="Text 10"/>
          <p:cNvSpPr txBox="1"/>
          <p:nvPr/>
        </p:nvSpPr>
        <p:spPr>
          <a:xfrm>
            <a:off x="4626864" y="1737360"/>
            <a:ext cx="2935224" cy="112471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发表场所提供筛选信号，但不能替代对问题、方法与证据的判断。</a:t>
            </a:r>
            <a:endParaRPr lang="en-US" sz="1500" dirty="0"/>
          </a:p>
        </p:txBody>
      </p:sp>
      <p:sp>
        <p:nvSpPr>
          <p:cNvPr id="14" name="Shape 11"/>
          <p:cNvSpPr/>
          <p:nvPr/>
        </p:nvSpPr>
        <p:spPr>
          <a:xfrm>
            <a:off x="8165592" y="1143000"/>
            <a:ext cx="3337560" cy="1874520"/>
          </a:xfrm>
          <a:prstGeom prst="roundRect">
            <a:avLst>
              <a:gd name="adj" fmla="val 3902"/>
            </a:avLst>
          </a:prstGeom>
          <a:solidFill>
            <a:srgbClr val="E8F5F2"/>
          </a:solidFill>
          <a:ln w="10160">
            <a:solidFill>
              <a:srgbClr val="2A9D8F"/>
            </a:solidFill>
            <a:prstDash val="solid"/>
          </a:ln>
        </p:spPr>
      </p:sp>
      <p:sp>
        <p:nvSpPr>
          <p:cNvPr id="15" name="Text 12"/>
          <p:cNvSpPr txBox="1"/>
          <p:nvPr/>
        </p:nvSpPr>
        <p:spPr>
          <a:xfrm>
            <a:off x="8366760" y="1289304"/>
            <a:ext cx="2935224" cy="3840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2A9D8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科研 = 天才工作？</a:t>
            </a:r>
            <a:endParaRPr lang="en-US" sz="2100" dirty="0"/>
          </a:p>
        </p:txBody>
      </p:sp>
      <p:sp>
        <p:nvSpPr>
          <p:cNvPr id="16" name="Text 13"/>
          <p:cNvSpPr txBox="1"/>
          <p:nvPr/>
        </p:nvSpPr>
        <p:spPr>
          <a:xfrm>
            <a:off x="8366760" y="1737360"/>
            <a:ext cx="2935224" cy="112471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科研首先是一套可学习的工作方法：读、做、测、写、改。</a:t>
            </a:r>
            <a:endParaRPr lang="en-US" sz="1500" dirty="0"/>
          </a:p>
        </p:txBody>
      </p:sp>
      <p:sp>
        <p:nvSpPr>
          <p:cNvPr id="17" name="Shape 14"/>
          <p:cNvSpPr/>
          <p:nvPr/>
        </p:nvSpPr>
        <p:spPr>
          <a:xfrm>
            <a:off x="1143000" y="3703320"/>
            <a:ext cx="9921240" cy="1417320"/>
          </a:xfrm>
          <a:prstGeom prst="roundRect">
            <a:avLst>
              <a:gd name="adj" fmla="val 5161"/>
            </a:avLst>
          </a:prstGeom>
          <a:solidFill>
            <a:srgbClr val="F8FAFB"/>
          </a:solidFill>
          <a:ln w="10160">
            <a:solidFill>
              <a:srgbClr val="2D9CDB"/>
            </a:solidFill>
            <a:prstDash val="solid"/>
          </a:ln>
        </p:spPr>
      </p:sp>
      <p:sp>
        <p:nvSpPr>
          <p:cNvPr id="18" name="Text 15"/>
          <p:cNvSpPr txBox="1"/>
          <p:nvPr/>
        </p:nvSpPr>
        <p:spPr>
          <a:xfrm>
            <a:off x="1417320" y="3931920"/>
            <a:ext cx="9372600" cy="43891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2D9CD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课堂投票：三句话中，你同意哪一句？为什么？</a:t>
            </a:r>
            <a:endParaRPr lang="en-US" sz="2400" dirty="0"/>
          </a:p>
        </p:txBody>
      </p:sp>
      <p:sp>
        <p:nvSpPr>
          <p:cNvPr id="19" name="Text 16"/>
          <p:cNvSpPr txBox="1"/>
          <p:nvPr/>
        </p:nvSpPr>
        <p:spPr>
          <a:xfrm>
            <a:off x="2011680" y="4590288"/>
            <a:ext cx="8138160" cy="329184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5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先保留直觉，本讲结束时再回来修改答案。</a:t>
            </a:r>
            <a:endParaRPr lang="en-US" sz="15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ppt-template-media/image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6304" y="91440"/>
            <a:ext cx="301752" cy="301752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46304" y="448056"/>
            <a:ext cx="11905488" cy="0"/>
          </a:xfrm>
          <a:prstGeom prst="line">
            <a:avLst/>
          </a:prstGeom>
          <a:noFill/>
          <a:ln w="13970">
            <a:solidFill>
              <a:srgbClr val="2D9CDB"/>
            </a:solidFill>
            <a:prstDash val="solid"/>
          </a:ln>
        </p:spPr>
      </p:sp>
      <p:sp>
        <p:nvSpPr>
          <p:cNvPr id="4" name="Text 1"/>
          <p:cNvSpPr txBox="1"/>
          <p:nvPr/>
        </p:nvSpPr>
        <p:spPr>
          <a:xfrm>
            <a:off x="603504" y="91440"/>
            <a:ext cx="10789920" cy="3840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按需学习：遇到障碍，再补必要背景</a:t>
            </a:r>
            <a:endParaRPr lang="en-US" sz="2600" dirty="0"/>
          </a:p>
        </p:txBody>
      </p:sp>
      <p:sp>
        <p:nvSpPr>
          <p:cNvPr id="5" name="Shape 2"/>
          <p:cNvSpPr/>
          <p:nvPr/>
        </p:nvSpPr>
        <p:spPr>
          <a:xfrm>
            <a:off x="0" y="6647688"/>
            <a:ext cx="12191695" cy="210312"/>
          </a:xfrm>
          <a:prstGeom prst="rect">
            <a:avLst/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6" name="Text 3"/>
          <p:cNvSpPr txBox="1"/>
          <p:nvPr/>
        </p:nvSpPr>
        <p:spPr>
          <a:xfrm>
            <a:off x="164592" y="6652260"/>
            <a:ext cx="2011680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950" i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科研引言</a:t>
            </a:r>
            <a:endParaRPr lang="en-US" sz="950" dirty="0"/>
          </a:p>
        </p:txBody>
      </p:sp>
      <p:sp>
        <p:nvSpPr>
          <p:cNvPr id="7" name="Text 4"/>
          <p:cNvSpPr txBox="1"/>
          <p:nvPr/>
        </p:nvSpPr>
        <p:spPr>
          <a:xfrm>
            <a:off x="10881360" y="6652260"/>
            <a:ext cx="1051560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r" indent="0" marL="0">
              <a:buNone/>
            </a:pPr>
            <a:r>
              <a:rPr lang="en-US" sz="950" i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Slide 20</a:t>
            </a:r>
            <a:endParaRPr lang="en-US" sz="950" dirty="0"/>
          </a:p>
        </p:txBody>
      </p:sp>
      <p:sp>
        <p:nvSpPr>
          <p:cNvPr id="8" name="Shape 5"/>
          <p:cNvSpPr/>
          <p:nvPr/>
        </p:nvSpPr>
        <p:spPr>
          <a:xfrm>
            <a:off x="502920" y="1828800"/>
            <a:ext cx="1901952" cy="1600200"/>
          </a:xfrm>
          <a:prstGeom prst="roundRect">
            <a:avLst>
              <a:gd name="adj" fmla="val 4571"/>
            </a:avLst>
          </a:prstGeom>
          <a:solidFill>
            <a:srgbClr val="EAF5FB"/>
          </a:solidFill>
          <a:ln w="10160">
            <a:solidFill>
              <a:srgbClr val="2D9CDB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667512" y="1993392"/>
            <a:ext cx="438912" cy="347472"/>
          </a:xfrm>
          <a:prstGeom prst="roundRect">
            <a:avLst>
              <a:gd name="adj" fmla="val 21053"/>
            </a:avLst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10" name="Text 7"/>
          <p:cNvSpPr txBox="1"/>
          <p:nvPr/>
        </p:nvSpPr>
        <p:spPr>
          <a:xfrm>
            <a:off x="667512" y="1993392"/>
            <a:ext cx="438912" cy="3474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1</a:t>
            </a:r>
            <a:endParaRPr lang="en-US" sz="1200" dirty="0"/>
          </a:p>
        </p:txBody>
      </p:sp>
      <p:sp>
        <p:nvSpPr>
          <p:cNvPr id="11" name="Text 8"/>
          <p:cNvSpPr txBox="1"/>
          <p:nvPr/>
        </p:nvSpPr>
        <p:spPr>
          <a:xfrm>
            <a:off x="1216152" y="1947672"/>
            <a:ext cx="1033272" cy="4572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研究任务</a:t>
            </a:r>
            <a:endParaRPr lang="en-US" sz="1600" dirty="0"/>
          </a:p>
        </p:txBody>
      </p:sp>
      <p:sp>
        <p:nvSpPr>
          <p:cNvPr id="12" name="Text 9"/>
          <p:cNvSpPr txBox="1"/>
          <p:nvPr/>
        </p:nvSpPr>
        <p:spPr>
          <a:xfrm>
            <a:off x="704088" y="2468880"/>
            <a:ext cx="1499616" cy="81381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我要回答什么？</a:t>
            </a:r>
            <a:endParaRPr lang="en-US" sz="1300" dirty="0"/>
          </a:p>
        </p:txBody>
      </p:sp>
      <p:sp>
        <p:nvSpPr>
          <p:cNvPr id="13" name="Shape 10"/>
          <p:cNvSpPr/>
          <p:nvPr/>
        </p:nvSpPr>
        <p:spPr>
          <a:xfrm>
            <a:off x="2386584" y="2450592"/>
            <a:ext cx="393192" cy="384048"/>
          </a:xfrm>
          <a:prstGeom prst="chevron">
            <a:avLst/>
          </a:prstGeom>
          <a:solidFill>
            <a:srgbClr val="8C969C"/>
          </a:solidFill>
          <a:ln w="12700">
            <a:solidFill>
              <a:srgbClr val="8C969C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2862072" y="1828800"/>
            <a:ext cx="1901952" cy="1600200"/>
          </a:xfrm>
          <a:prstGeom prst="roundRect">
            <a:avLst>
              <a:gd name="adj" fmla="val 4571"/>
            </a:avLst>
          </a:prstGeom>
          <a:solidFill>
            <a:srgbClr val="EAF5FB"/>
          </a:solidFill>
          <a:ln w="10160">
            <a:solidFill>
              <a:srgbClr val="2D9CDB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3026664" y="1993392"/>
            <a:ext cx="438912" cy="347472"/>
          </a:xfrm>
          <a:prstGeom prst="roundRect">
            <a:avLst>
              <a:gd name="adj" fmla="val 21053"/>
            </a:avLst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16" name="Text 13"/>
          <p:cNvSpPr txBox="1"/>
          <p:nvPr/>
        </p:nvSpPr>
        <p:spPr>
          <a:xfrm>
            <a:off x="3026664" y="1993392"/>
            <a:ext cx="438912" cy="3474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2</a:t>
            </a:r>
            <a:endParaRPr lang="en-US" sz="1200" dirty="0"/>
          </a:p>
        </p:txBody>
      </p:sp>
      <p:sp>
        <p:nvSpPr>
          <p:cNvPr id="17" name="Text 14"/>
          <p:cNvSpPr txBox="1"/>
          <p:nvPr/>
        </p:nvSpPr>
        <p:spPr>
          <a:xfrm>
            <a:off x="3575304" y="1947672"/>
            <a:ext cx="1033272" cy="4572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开始阅读/实现</a:t>
            </a:r>
            <a:endParaRPr lang="en-US" sz="1600" dirty="0"/>
          </a:p>
        </p:txBody>
      </p:sp>
      <p:sp>
        <p:nvSpPr>
          <p:cNvPr id="18" name="Text 15"/>
          <p:cNvSpPr txBox="1"/>
          <p:nvPr/>
        </p:nvSpPr>
        <p:spPr>
          <a:xfrm>
            <a:off x="3063240" y="2468880"/>
            <a:ext cx="1499616" cy="81381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先抓主干</a:t>
            </a:r>
            <a:endParaRPr lang="en-US" sz="1300" dirty="0"/>
          </a:p>
        </p:txBody>
      </p:sp>
      <p:sp>
        <p:nvSpPr>
          <p:cNvPr id="19" name="Shape 16"/>
          <p:cNvSpPr/>
          <p:nvPr/>
        </p:nvSpPr>
        <p:spPr>
          <a:xfrm>
            <a:off x="4745736" y="2450592"/>
            <a:ext cx="393192" cy="384048"/>
          </a:xfrm>
          <a:prstGeom prst="chevron">
            <a:avLst/>
          </a:prstGeom>
          <a:solidFill>
            <a:srgbClr val="8C969C"/>
          </a:solidFill>
          <a:ln w="12700">
            <a:solidFill>
              <a:srgbClr val="8C969C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5221224" y="1828800"/>
            <a:ext cx="1901952" cy="1600200"/>
          </a:xfrm>
          <a:prstGeom prst="roundRect">
            <a:avLst>
              <a:gd name="adj" fmla="val 4571"/>
            </a:avLst>
          </a:prstGeom>
          <a:solidFill>
            <a:srgbClr val="FBF2E5"/>
          </a:solidFill>
          <a:ln w="10160">
            <a:solidFill>
              <a:srgbClr val="E59B35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5385816" y="1993392"/>
            <a:ext cx="438912" cy="347472"/>
          </a:xfrm>
          <a:prstGeom prst="roundRect">
            <a:avLst>
              <a:gd name="adj" fmla="val 21053"/>
            </a:avLst>
          </a:prstGeom>
          <a:solidFill>
            <a:srgbClr val="E59B35"/>
          </a:solidFill>
          <a:ln w="12700">
            <a:solidFill>
              <a:srgbClr val="E59B35"/>
            </a:solidFill>
            <a:prstDash val="solid"/>
          </a:ln>
        </p:spPr>
      </p:sp>
      <p:sp>
        <p:nvSpPr>
          <p:cNvPr id="22" name="Text 19"/>
          <p:cNvSpPr txBox="1"/>
          <p:nvPr/>
        </p:nvSpPr>
        <p:spPr>
          <a:xfrm>
            <a:off x="5385816" y="1993392"/>
            <a:ext cx="438912" cy="3474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3</a:t>
            </a:r>
            <a:endParaRPr lang="en-US" sz="1200" dirty="0"/>
          </a:p>
        </p:txBody>
      </p:sp>
      <p:sp>
        <p:nvSpPr>
          <p:cNvPr id="23" name="Text 20"/>
          <p:cNvSpPr txBox="1"/>
          <p:nvPr/>
        </p:nvSpPr>
        <p:spPr>
          <a:xfrm>
            <a:off x="5934456" y="1947672"/>
            <a:ext cx="1033272" cy="4572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发现障碍</a:t>
            </a:r>
            <a:endParaRPr lang="en-US" sz="1600" dirty="0"/>
          </a:p>
        </p:txBody>
      </p:sp>
      <p:sp>
        <p:nvSpPr>
          <p:cNvPr id="24" name="Text 21"/>
          <p:cNvSpPr txBox="1"/>
          <p:nvPr/>
        </p:nvSpPr>
        <p:spPr>
          <a:xfrm>
            <a:off x="5422392" y="2468880"/>
            <a:ext cx="1499616" cy="81381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术语、理论、工具</a:t>
            </a:r>
            <a:endParaRPr lang="en-US" sz="1300" dirty="0"/>
          </a:p>
        </p:txBody>
      </p:sp>
      <p:sp>
        <p:nvSpPr>
          <p:cNvPr id="25" name="Shape 22"/>
          <p:cNvSpPr/>
          <p:nvPr/>
        </p:nvSpPr>
        <p:spPr>
          <a:xfrm>
            <a:off x="7104888" y="2450592"/>
            <a:ext cx="393192" cy="384048"/>
          </a:xfrm>
          <a:prstGeom prst="chevron">
            <a:avLst/>
          </a:prstGeom>
          <a:solidFill>
            <a:srgbClr val="8C969C"/>
          </a:solidFill>
          <a:ln w="12700">
            <a:solidFill>
              <a:srgbClr val="8C969C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7580376" y="1828800"/>
            <a:ext cx="1901952" cy="1600200"/>
          </a:xfrm>
          <a:prstGeom prst="roundRect">
            <a:avLst>
              <a:gd name="adj" fmla="val 4571"/>
            </a:avLst>
          </a:prstGeom>
          <a:solidFill>
            <a:srgbClr val="EAF5FB"/>
          </a:solidFill>
          <a:ln w="10160">
            <a:solidFill>
              <a:srgbClr val="2D9CDB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7744968" y="1993392"/>
            <a:ext cx="438912" cy="347472"/>
          </a:xfrm>
          <a:prstGeom prst="roundRect">
            <a:avLst>
              <a:gd name="adj" fmla="val 21053"/>
            </a:avLst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28" name="Text 25"/>
          <p:cNvSpPr txBox="1"/>
          <p:nvPr/>
        </p:nvSpPr>
        <p:spPr>
          <a:xfrm>
            <a:off x="7744968" y="1993392"/>
            <a:ext cx="438912" cy="3474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4</a:t>
            </a:r>
            <a:endParaRPr lang="en-US" sz="1200" dirty="0"/>
          </a:p>
        </p:txBody>
      </p:sp>
      <p:sp>
        <p:nvSpPr>
          <p:cNvPr id="29" name="Text 26"/>
          <p:cNvSpPr txBox="1"/>
          <p:nvPr/>
        </p:nvSpPr>
        <p:spPr>
          <a:xfrm>
            <a:off x="8293608" y="1947672"/>
            <a:ext cx="1033272" cy="4572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定向补课</a:t>
            </a:r>
            <a:endParaRPr lang="en-US" sz="1600" dirty="0"/>
          </a:p>
        </p:txBody>
      </p:sp>
      <p:sp>
        <p:nvSpPr>
          <p:cNvPr id="30" name="Text 27"/>
          <p:cNvSpPr txBox="1"/>
          <p:nvPr/>
        </p:nvSpPr>
        <p:spPr>
          <a:xfrm>
            <a:off x="7781544" y="2468880"/>
            <a:ext cx="1499616" cy="81381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只补必要部分</a:t>
            </a:r>
            <a:endParaRPr lang="en-US" sz="1300" dirty="0"/>
          </a:p>
        </p:txBody>
      </p:sp>
      <p:sp>
        <p:nvSpPr>
          <p:cNvPr id="31" name="Shape 28"/>
          <p:cNvSpPr/>
          <p:nvPr/>
        </p:nvSpPr>
        <p:spPr>
          <a:xfrm>
            <a:off x="9464040" y="2450592"/>
            <a:ext cx="393192" cy="384048"/>
          </a:xfrm>
          <a:prstGeom prst="chevron">
            <a:avLst/>
          </a:prstGeom>
          <a:solidFill>
            <a:srgbClr val="8C969C"/>
          </a:solidFill>
          <a:ln w="12700">
            <a:solidFill>
              <a:srgbClr val="8C969C"/>
            </a:solidFill>
            <a:prstDash val="solid"/>
          </a:ln>
        </p:spPr>
      </p:sp>
      <p:sp>
        <p:nvSpPr>
          <p:cNvPr id="32" name="Shape 29"/>
          <p:cNvSpPr/>
          <p:nvPr/>
        </p:nvSpPr>
        <p:spPr>
          <a:xfrm>
            <a:off x="9939528" y="1828800"/>
            <a:ext cx="1901952" cy="1600200"/>
          </a:xfrm>
          <a:prstGeom prst="roundRect">
            <a:avLst>
              <a:gd name="adj" fmla="val 4571"/>
            </a:avLst>
          </a:prstGeom>
          <a:solidFill>
            <a:srgbClr val="EAF5FB"/>
          </a:solidFill>
          <a:ln w="10160">
            <a:solidFill>
              <a:srgbClr val="2D9CDB"/>
            </a:solidFill>
            <a:prstDash val="solid"/>
          </a:ln>
        </p:spPr>
      </p:sp>
      <p:sp>
        <p:nvSpPr>
          <p:cNvPr id="33" name="Shape 30"/>
          <p:cNvSpPr/>
          <p:nvPr/>
        </p:nvSpPr>
        <p:spPr>
          <a:xfrm>
            <a:off x="10104120" y="1993392"/>
            <a:ext cx="438912" cy="347472"/>
          </a:xfrm>
          <a:prstGeom prst="roundRect">
            <a:avLst>
              <a:gd name="adj" fmla="val 21053"/>
            </a:avLst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34" name="Text 31"/>
          <p:cNvSpPr txBox="1"/>
          <p:nvPr/>
        </p:nvSpPr>
        <p:spPr>
          <a:xfrm>
            <a:off x="10104120" y="1993392"/>
            <a:ext cx="438912" cy="3474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5</a:t>
            </a:r>
            <a:endParaRPr lang="en-US" sz="1200" dirty="0"/>
          </a:p>
        </p:txBody>
      </p:sp>
      <p:sp>
        <p:nvSpPr>
          <p:cNvPr id="35" name="Text 32"/>
          <p:cNvSpPr txBox="1"/>
          <p:nvPr/>
        </p:nvSpPr>
        <p:spPr>
          <a:xfrm>
            <a:off x="10652760" y="1947672"/>
            <a:ext cx="1033272" cy="4572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返回任务</a:t>
            </a:r>
            <a:endParaRPr lang="en-US" sz="1600" dirty="0"/>
          </a:p>
        </p:txBody>
      </p:sp>
      <p:sp>
        <p:nvSpPr>
          <p:cNvPr id="36" name="Text 33"/>
          <p:cNvSpPr txBox="1"/>
          <p:nvPr/>
        </p:nvSpPr>
        <p:spPr>
          <a:xfrm>
            <a:off x="10140696" y="2468880"/>
            <a:ext cx="1499616" cy="81381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验证是否推进</a:t>
            </a:r>
            <a:endParaRPr lang="en-US" sz="1300" dirty="0"/>
          </a:p>
        </p:txBody>
      </p:sp>
      <p:sp>
        <p:nvSpPr>
          <p:cNvPr id="37" name="Shape 34"/>
          <p:cNvSpPr/>
          <p:nvPr/>
        </p:nvSpPr>
        <p:spPr>
          <a:xfrm>
            <a:off x="960120" y="4434840"/>
            <a:ext cx="10287000" cy="960120"/>
          </a:xfrm>
          <a:prstGeom prst="roundRect">
            <a:avLst>
              <a:gd name="adj" fmla="val 7619"/>
            </a:avLst>
          </a:prstGeom>
          <a:solidFill>
            <a:srgbClr val="EAF5EC"/>
          </a:solidFill>
          <a:ln w="10160">
            <a:solidFill>
              <a:srgbClr val="5AA469"/>
            </a:solidFill>
            <a:prstDash val="solid"/>
          </a:ln>
        </p:spPr>
      </p:sp>
      <p:sp>
        <p:nvSpPr>
          <p:cNvPr id="38" name="Text 35"/>
          <p:cNvSpPr txBox="1"/>
          <p:nvPr/>
        </p:nvSpPr>
        <p:spPr>
          <a:xfrm>
            <a:off x="1280160" y="4663440"/>
            <a:ext cx="9646920" cy="5029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判断标准：补背景之后，是否更接近当前产出？如果没有，先记录问题，避免无限补课。</a:t>
            </a:r>
            <a:endParaRPr lang="en-US" sz="18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ppt-template-media/image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6304" y="91440"/>
            <a:ext cx="301752" cy="301752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46304" y="448056"/>
            <a:ext cx="11905488" cy="0"/>
          </a:xfrm>
          <a:prstGeom prst="line">
            <a:avLst/>
          </a:prstGeom>
          <a:noFill/>
          <a:ln w="13970">
            <a:solidFill>
              <a:srgbClr val="2D9CDB"/>
            </a:solidFill>
            <a:prstDash val="solid"/>
          </a:ln>
        </p:spPr>
      </p:sp>
      <p:sp>
        <p:nvSpPr>
          <p:cNvPr id="4" name="Text 1"/>
          <p:cNvSpPr txBox="1"/>
          <p:nvPr/>
        </p:nvSpPr>
        <p:spPr>
          <a:xfrm>
            <a:off x="603504" y="91440"/>
            <a:ext cx="10789920" cy="3840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科研和工程的区别是什么？</a:t>
            </a:r>
            <a:endParaRPr lang="en-US" sz="2600" dirty="0"/>
          </a:p>
        </p:txBody>
      </p:sp>
      <p:sp>
        <p:nvSpPr>
          <p:cNvPr id="5" name="Shape 2"/>
          <p:cNvSpPr/>
          <p:nvPr/>
        </p:nvSpPr>
        <p:spPr>
          <a:xfrm>
            <a:off x="0" y="6647688"/>
            <a:ext cx="12191695" cy="210312"/>
          </a:xfrm>
          <a:prstGeom prst="rect">
            <a:avLst/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6" name="Text 3"/>
          <p:cNvSpPr txBox="1"/>
          <p:nvPr/>
        </p:nvSpPr>
        <p:spPr>
          <a:xfrm>
            <a:off x="164592" y="6652260"/>
            <a:ext cx="2011680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950" i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科研引言</a:t>
            </a:r>
            <a:endParaRPr lang="en-US" sz="950" dirty="0"/>
          </a:p>
        </p:txBody>
      </p:sp>
      <p:sp>
        <p:nvSpPr>
          <p:cNvPr id="7" name="Text 4"/>
          <p:cNvSpPr txBox="1"/>
          <p:nvPr/>
        </p:nvSpPr>
        <p:spPr>
          <a:xfrm>
            <a:off x="10881360" y="6652260"/>
            <a:ext cx="1051560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r" indent="0" marL="0">
              <a:buNone/>
            </a:pPr>
            <a:r>
              <a:rPr lang="en-US" sz="950" i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Slide 21</a:t>
            </a:r>
            <a:endParaRPr lang="en-US" sz="950" dirty="0"/>
          </a:p>
        </p:txBody>
      </p:sp>
      <p:sp>
        <p:nvSpPr>
          <p:cNvPr id="8" name="Shape 5"/>
          <p:cNvSpPr/>
          <p:nvPr/>
        </p:nvSpPr>
        <p:spPr>
          <a:xfrm>
            <a:off x="777240" y="1143000"/>
            <a:ext cx="5074920" cy="4434840"/>
          </a:xfrm>
          <a:prstGeom prst="roundRect">
            <a:avLst>
              <a:gd name="adj" fmla="val 1649"/>
            </a:avLst>
          </a:prstGeom>
          <a:solidFill>
            <a:srgbClr val="EAF5FB"/>
          </a:solidFill>
          <a:ln w="10160">
            <a:solidFill>
              <a:srgbClr val="2D9CDB"/>
            </a:solidFill>
            <a:prstDash val="solid"/>
          </a:ln>
        </p:spPr>
      </p:sp>
      <p:sp>
        <p:nvSpPr>
          <p:cNvPr id="9" name="Text 6"/>
          <p:cNvSpPr txBox="1"/>
          <p:nvPr/>
        </p:nvSpPr>
        <p:spPr>
          <a:xfrm>
            <a:off x="1097280" y="1481328"/>
            <a:ext cx="4434840" cy="5486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3100" b="1" dirty="0">
                <a:solidFill>
                  <a:srgbClr val="2D9CD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科研</a:t>
            </a:r>
            <a:endParaRPr lang="en-US" sz="3100" dirty="0"/>
          </a:p>
        </p:txBody>
      </p:sp>
      <p:sp>
        <p:nvSpPr>
          <p:cNvPr id="10" name="Text 7"/>
          <p:cNvSpPr txBox="1"/>
          <p:nvPr/>
        </p:nvSpPr>
        <p:spPr>
          <a:xfrm>
            <a:off x="1325880" y="2157984"/>
            <a:ext cx="3977640" cy="4114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理解规律与机理</a:t>
            </a:r>
            <a:endParaRPr lang="en-US" sz="1900" dirty="0"/>
          </a:p>
        </p:txBody>
      </p:sp>
      <p:sp>
        <p:nvSpPr>
          <p:cNvPr id="11" name="Shape 8"/>
          <p:cNvSpPr/>
          <p:nvPr/>
        </p:nvSpPr>
        <p:spPr>
          <a:xfrm>
            <a:off x="1234440" y="2816352"/>
            <a:ext cx="146304" cy="146304"/>
          </a:xfrm>
          <a:prstGeom prst="roundRect">
            <a:avLst>
              <a:gd name="adj" fmla="val 12500"/>
            </a:avLst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12" name="Text 9"/>
          <p:cNvSpPr txBox="1"/>
          <p:nvPr/>
        </p:nvSpPr>
        <p:spPr>
          <a:xfrm>
            <a:off x="1508760" y="2743200"/>
            <a:ext cx="3977640" cy="54178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提出可检验的主张</a:t>
            </a:r>
            <a:endParaRPr lang="en-US" sz="1450" dirty="0"/>
          </a:p>
        </p:txBody>
      </p:sp>
      <p:sp>
        <p:nvSpPr>
          <p:cNvPr id="13" name="Shape 10"/>
          <p:cNvSpPr/>
          <p:nvPr/>
        </p:nvSpPr>
        <p:spPr>
          <a:xfrm>
            <a:off x="1234440" y="3376422"/>
            <a:ext cx="146304" cy="146304"/>
          </a:xfrm>
          <a:prstGeom prst="roundRect">
            <a:avLst>
              <a:gd name="adj" fmla="val 12500"/>
            </a:avLst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14" name="Text 11"/>
          <p:cNvSpPr txBox="1"/>
          <p:nvPr/>
        </p:nvSpPr>
        <p:spPr>
          <a:xfrm>
            <a:off x="1508760" y="3303270"/>
            <a:ext cx="3977640" cy="54178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允许精简到关键机制</a:t>
            </a:r>
            <a:endParaRPr lang="en-US" sz="1450" dirty="0"/>
          </a:p>
        </p:txBody>
      </p:sp>
      <p:sp>
        <p:nvSpPr>
          <p:cNvPr id="15" name="Shape 12"/>
          <p:cNvSpPr/>
          <p:nvPr/>
        </p:nvSpPr>
        <p:spPr>
          <a:xfrm>
            <a:off x="1234440" y="3936492"/>
            <a:ext cx="146304" cy="146304"/>
          </a:xfrm>
          <a:prstGeom prst="roundRect">
            <a:avLst>
              <a:gd name="adj" fmla="val 12500"/>
            </a:avLst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16" name="Text 13"/>
          <p:cNvSpPr txBox="1"/>
          <p:nvPr/>
        </p:nvSpPr>
        <p:spPr>
          <a:xfrm>
            <a:off x="1508760" y="3863340"/>
            <a:ext cx="3977640" cy="54178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20%的实现验证80%的想法</a:t>
            </a:r>
            <a:endParaRPr lang="en-US" sz="1450" dirty="0"/>
          </a:p>
        </p:txBody>
      </p:sp>
      <p:sp>
        <p:nvSpPr>
          <p:cNvPr id="17" name="Shape 14"/>
          <p:cNvSpPr/>
          <p:nvPr/>
        </p:nvSpPr>
        <p:spPr>
          <a:xfrm>
            <a:off x="1234440" y="4496562"/>
            <a:ext cx="146304" cy="146304"/>
          </a:xfrm>
          <a:prstGeom prst="roundRect">
            <a:avLst>
              <a:gd name="adj" fmla="val 12500"/>
            </a:avLst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18" name="Text 15"/>
          <p:cNvSpPr txBox="1"/>
          <p:nvPr/>
        </p:nvSpPr>
        <p:spPr>
          <a:xfrm>
            <a:off x="1508760" y="4423410"/>
            <a:ext cx="3977640" cy="54178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重点是新知识与可信证据</a:t>
            </a:r>
            <a:endParaRPr lang="en-US" sz="1450" dirty="0"/>
          </a:p>
        </p:txBody>
      </p:sp>
      <p:sp>
        <p:nvSpPr>
          <p:cNvPr id="19" name="Shape 16"/>
          <p:cNvSpPr/>
          <p:nvPr/>
        </p:nvSpPr>
        <p:spPr>
          <a:xfrm>
            <a:off x="6327648" y="1143000"/>
            <a:ext cx="5074920" cy="4434840"/>
          </a:xfrm>
          <a:prstGeom prst="roundRect">
            <a:avLst>
              <a:gd name="adj" fmla="val 1649"/>
            </a:avLst>
          </a:prstGeom>
          <a:solidFill>
            <a:srgbClr val="FBF2E5"/>
          </a:solidFill>
          <a:ln w="10160">
            <a:solidFill>
              <a:srgbClr val="E59B35"/>
            </a:solidFill>
            <a:prstDash val="solid"/>
          </a:ln>
        </p:spPr>
      </p:sp>
      <p:sp>
        <p:nvSpPr>
          <p:cNvPr id="20" name="Text 17"/>
          <p:cNvSpPr txBox="1"/>
          <p:nvPr/>
        </p:nvSpPr>
        <p:spPr>
          <a:xfrm>
            <a:off x="6647688" y="1481328"/>
            <a:ext cx="4434840" cy="5486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3100" b="1" dirty="0">
                <a:solidFill>
                  <a:srgbClr val="E59B35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工程</a:t>
            </a:r>
            <a:endParaRPr lang="en-US" sz="3100" dirty="0"/>
          </a:p>
        </p:txBody>
      </p:sp>
      <p:sp>
        <p:nvSpPr>
          <p:cNvPr id="21" name="Text 18"/>
          <p:cNvSpPr txBox="1"/>
          <p:nvPr/>
        </p:nvSpPr>
        <p:spPr>
          <a:xfrm>
            <a:off x="6876288" y="2157984"/>
            <a:ext cx="3977640" cy="4114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构建全面、稳定的产品</a:t>
            </a:r>
            <a:endParaRPr lang="en-US" sz="1900" dirty="0"/>
          </a:p>
        </p:txBody>
      </p:sp>
      <p:sp>
        <p:nvSpPr>
          <p:cNvPr id="22" name="Shape 19"/>
          <p:cNvSpPr/>
          <p:nvPr/>
        </p:nvSpPr>
        <p:spPr>
          <a:xfrm>
            <a:off x="6784848" y="2816352"/>
            <a:ext cx="146304" cy="146304"/>
          </a:xfrm>
          <a:prstGeom prst="roundRect">
            <a:avLst>
              <a:gd name="adj" fmla="val 12500"/>
            </a:avLst>
          </a:prstGeom>
          <a:solidFill>
            <a:srgbClr val="E59B35"/>
          </a:solidFill>
          <a:ln w="12700">
            <a:solidFill>
              <a:srgbClr val="E59B35"/>
            </a:solidFill>
            <a:prstDash val="solid"/>
          </a:ln>
        </p:spPr>
      </p:sp>
      <p:sp>
        <p:nvSpPr>
          <p:cNvPr id="23" name="Text 20"/>
          <p:cNvSpPr txBox="1"/>
          <p:nvPr/>
        </p:nvSpPr>
        <p:spPr>
          <a:xfrm>
            <a:off x="7059168" y="2743200"/>
            <a:ext cx="3977640" cy="54178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满足完整需求与约束</a:t>
            </a:r>
            <a:endParaRPr lang="en-US" sz="1450" dirty="0"/>
          </a:p>
        </p:txBody>
      </p:sp>
      <p:sp>
        <p:nvSpPr>
          <p:cNvPr id="24" name="Shape 21"/>
          <p:cNvSpPr/>
          <p:nvPr/>
        </p:nvSpPr>
        <p:spPr>
          <a:xfrm>
            <a:off x="6784848" y="3376422"/>
            <a:ext cx="146304" cy="146304"/>
          </a:xfrm>
          <a:prstGeom prst="roundRect">
            <a:avLst>
              <a:gd name="adj" fmla="val 12500"/>
            </a:avLst>
          </a:prstGeom>
          <a:solidFill>
            <a:srgbClr val="E59B35"/>
          </a:solidFill>
          <a:ln w="12700">
            <a:solidFill>
              <a:srgbClr val="E59B35"/>
            </a:solidFill>
            <a:prstDash val="solid"/>
          </a:ln>
        </p:spPr>
      </p:sp>
      <p:sp>
        <p:nvSpPr>
          <p:cNvPr id="25" name="Text 22"/>
          <p:cNvSpPr txBox="1"/>
          <p:nvPr/>
        </p:nvSpPr>
        <p:spPr>
          <a:xfrm>
            <a:off x="7059168" y="3303270"/>
            <a:ext cx="3977640" cy="54178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处理边界、异常和兼容性</a:t>
            </a:r>
            <a:endParaRPr lang="en-US" sz="1450" dirty="0"/>
          </a:p>
        </p:txBody>
      </p:sp>
      <p:sp>
        <p:nvSpPr>
          <p:cNvPr id="26" name="Shape 23"/>
          <p:cNvSpPr/>
          <p:nvPr/>
        </p:nvSpPr>
        <p:spPr>
          <a:xfrm>
            <a:off x="6784848" y="3936492"/>
            <a:ext cx="146304" cy="146304"/>
          </a:xfrm>
          <a:prstGeom prst="roundRect">
            <a:avLst>
              <a:gd name="adj" fmla="val 12500"/>
            </a:avLst>
          </a:prstGeom>
          <a:solidFill>
            <a:srgbClr val="E59B35"/>
          </a:solidFill>
          <a:ln w="12700">
            <a:solidFill>
              <a:srgbClr val="E59B35"/>
            </a:solidFill>
            <a:prstDash val="solid"/>
          </a:ln>
        </p:spPr>
      </p:sp>
      <p:sp>
        <p:nvSpPr>
          <p:cNvPr id="27" name="Text 24"/>
          <p:cNvSpPr txBox="1"/>
          <p:nvPr/>
        </p:nvSpPr>
        <p:spPr>
          <a:xfrm>
            <a:off x="7059168" y="3863340"/>
            <a:ext cx="3977640" cy="54178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追求可维护、可部署、可运营</a:t>
            </a:r>
            <a:endParaRPr lang="en-US" sz="1450" dirty="0"/>
          </a:p>
        </p:txBody>
      </p:sp>
      <p:sp>
        <p:nvSpPr>
          <p:cNvPr id="28" name="Shape 25"/>
          <p:cNvSpPr/>
          <p:nvPr/>
        </p:nvSpPr>
        <p:spPr>
          <a:xfrm>
            <a:off x="6784848" y="4496562"/>
            <a:ext cx="146304" cy="146304"/>
          </a:xfrm>
          <a:prstGeom prst="roundRect">
            <a:avLst>
              <a:gd name="adj" fmla="val 12500"/>
            </a:avLst>
          </a:prstGeom>
          <a:solidFill>
            <a:srgbClr val="E59B35"/>
          </a:solidFill>
          <a:ln w="12700">
            <a:solidFill>
              <a:srgbClr val="E59B35"/>
            </a:solidFill>
            <a:prstDash val="solid"/>
          </a:ln>
        </p:spPr>
      </p:sp>
      <p:sp>
        <p:nvSpPr>
          <p:cNvPr id="29" name="Text 26"/>
          <p:cNvSpPr txBox="1"/>
          <p:nvPr/>
        </p:nvSpPr>
        <p:spPr>
          <a:xfrm>
            <a:off x="7059168" y="4423410"/>
            <a:ext cx="3977640" cy="54178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重点是可靠交付与长期运行</a:t>
            </a:r>
            <a:endParaRPr lang="en-US" sz="1450" dirty="0"/>
          </a:p>
        </p:txBody>
      </p:sp>
      <p:sp>
        <p:nvSpPr>
          <p:cNvPr id="30" name="Text 27"/>
          <p:cNvSpPr txBox="1"/>
          <p:nvPr/>
        </p:nvSpPr>
        <p:spPr>
          <a:xfrm>
            <a:off x="1234440" y="5833872"/>
            <a:ext cx="9692640" cy="3657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2A9D8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二者不是对立关系：科研产出新理解，工程让理解进入真实世界。</a:t>
            </a:r>
            <a:endParaRPr lang="en-US" sz="18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ppt-template-media/image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6304" y="91440"/>
            <a:ext cx="301752" cy="301752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46304" y="448056"/>
            <a:ext cx="11905488" cy="0"/>
          </a:xfrm>
          <a:prstGeom prst="line">
            <a:avLst/>
          </a:prstGeom>
          <a:noFill/>
          <a:ln w="13970">
            <a:solidFill>
              <a:srgbClr val="2D9CDB"/>
            </a:solidFill>
            <a:prstDash val="solid"/>
          </a:ln>
        </p:spPr>
      </p:sp>
      <p:sp>
        <p:nvSpPr>
          <p:cNvPr id="4" name="Text 1"/>
          <p:cNvSpPr txBox="1"/>
          <p:nvPr/>
        </p:nvSpPr>
        <p:spPr>
          <a:xfrm>
            <a:off x="603504" y="91440"/>
            <a:ext cx="10789920" cy="3840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科研与工程：同一项目中的不同关注点</a:t>
            </a:r>
            <a:endParaRPr lang="en-US" sz="2600" dirty="0"/>
          </a:p>
        </p:txBody>
      </p:sp>
      <p:sp>
        <p:nvSpPr>
          <p:cNvPr id="5" name="Shape 2"/>
          <p:cNvSpPr/>
          <p:nvPr/>
        </p:nvSpPr>
        <p:spPr>
          <a:xfrm>
            <a:off x="0" y="6647688"/>
            <a:ext cx="12191695" cy="210312"/>
          </a:xfrm>
          <a:prstGeom prst="rect">
            <a:avLst/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6" name="Text 3"/>
          <p:cNvSpPr txBox="1"/>
          <p:nvPr/>
        </p:nvSpPr>
        <p:spPr>
          <a:xfrm>
            <a:off x="164592" y="6652260"/>
            <a:ext cx="2011680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950" i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科研引言</a:t>
            </a:r>
            <a:endParaRPr lang="en-US" sz="950" dirty="0"/>
          </a:p>
        </p:txBody>
      </p:sp>
      <p:sp>
        <p:nvSpPr>
          <p:cNvPr id="7" name="Text 4"/>
          <p:cNvSpPr txBox="1"/>
          <p:nvPr/>
        </p:nvSpPr>
        <p:spPr>
          <a:xfrm>
            <a:off x="10881360" y="6652260"/>
            <a:ext cx="1051560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r" indent="0" marL="0">
              <a:buNone/>
            </a:pPr>
            <a:r>
              <a:rPr lang="en-US" sz="950" i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Slide 22</a:t>
            </a:r>
            <a:endParaRPr lang="en-US" sz="950" dirty="0"/>
          </a:p>
        </p:txBody>
      </p:sp>
      <p:sp>
        <p:nvSpPr>
          <p:cNvPr id="8" name="Shape 5"/>
          <p:cNvSpPr/>
          <p:nvPr/>
        </p:nvSpPr>
        <p:spPr>
          <a:xfrm>
            <a:off x="594360" y="1051560"/>
            <a:ext cx="1417320" cy="749808"/>
          </a:xfrm>
          <a:prstGeom prst="rect">
            <a:avLst/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9" name="Text 6"/>
          <p:cNvSpPr txBox="1"/>
          <p:nvPr/>
        </p:nvSpPr>
        <p:spPr>
          <a:xfrm>
            <a:off x="667512" y="1078992"/>
            <a:ext cx="1271016" cy="694944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环节</a:t>
            </a:r>
            <a:endParaRPr lang="en-US" sz="1250" dirty="0"/>
          </a:p>
        </p:txBody>
      </p:sp>
      <p:sp>
        <p:nvSpPr>
          <p:cNvPr id="10" name="Shape 7"/>
          <p:cNvSpPr/>
          <p:nvPr/>
        </p:nvSpPr>
        <p:spPr>
          <a:xfrm>
            <a:off x="2011680" y="1051560"/>
            <a:ext cx="5074920" cy="749808"/>
          </a:xfrm>
          <a:prstGeom prst="rect">
            <a:avLst/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11" name="Text 8"/>
          <p:cNvSpPr txBox="1"/>
          <p:nvPr/>
        </p:nvSpPr>
        <p:spPr>
          <a:xfrm>
            <a:off x="2084832" y="1078992"/>
            <a:ext cx="4928616" cy="694944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科研关注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7086600" y="1051560"/>
            <a:ext cx="4572000" cy="749808"/>
          </a:xfrm>
          <a:prstGeom prst="rect">
            <a:avLst/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13" name="Text 10"/>
          <p:cNvSpPr txBox="1"/>
          <p:nvPr/>
        </p:nvSpPr>
        <p:spPr>
          <a:xfrm>
            <a:off x="7159752" y="1078992"/>
            <a:ext cx="4425696" cy="694944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工程关注</a:t>
            </a:r>
            <a:endParaRPr lang="en-US" sz="1250" dirty="0"/>
          </a:p>
        </p:txBody>
      </p:sp>
      <p:sp>
        <p:nvSpPr>
          <p:cNvPr id="14" name="Shape 11"/>
          <p:cNvSpPr/>
          <p:nvPr/>
        </p:nvSpPr>
        <p:spPr>
          <a:xfrm>
            <a:off x="594360" y="1801368"/>
            <a:ext cx="1417320" cy="749808"/>
          </a:xfrm>
          <a:prstGeom prst="rect">
            <a:avLst/>
          </a:prstGeom>
          <a:solidFill>
            <a:srgbClr val="FFFFFF"/>
          </a:solidFill>
          <a:ln w="10160">
            <a:solidFill>
              <a:srgbClr val="C8D5DC"/>
            </a:solidFill>
            <a:prstDash val="solid"/>
          </a:ln>
        </p:spPr>
      </p:sp>
      <p:sp>
        <p:nvSpPr>
          <p:cNvPr id="15" name="Text 12"/>
          <p:cNvSpPr txBox="1"/>
          <p:nvPr/>
        </p:nvSpPr>
        <p:spPr>
          <a:xfrm>
            <a:off x="667512" y="1828800"/>
            <a:ext cx="1271016" cy="694944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15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问题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2011680" y="1801368"/>
            <a:ext cx="5074920" cy="749808"/>
          </a:xfrm>
          <a:prstGeom prst="rect">
            <a:avLst/>
          </a:prstGeom>
          <a:solidFill>
            <a:srgbClr val="FFFFFF"/>
          </a:solidFill>
          <a:ln w="10160">
            <a:solidFill>
              <a:srgbClr val="C8D5DC"/>
            </a:solidFill>
            <a:prstDash val="solid"/>
          </a:ln>
        </p:spPr>
      </p:sp>
      <p:sp>
        <p:nvSpPr>
          <p:cNvPr id="17" name="Text 14"/>
          <p:cNvSpPr txBox="1"/>
          <p:nvPr/>
        </p:nvSpPr>
        <p:spPr>
          <a:xfrm>
            <a:off x="2084832" y="1828800"/>
            <a:ext cx="4928616" cy="694944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15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为什么值得研究？关键机理是什么？</a:t>
            </a:r>
            <a:endParaRPr lang="en-US" sz="1150" dirty="0"/>
          </a:p>
        </p:txBody>
      </p:sp>
      <p:sp>
        <p:nvSpPr>
          <p:cNvPr id="18" name="Shape 15"/>
          <p:cNvSpPr/>
          <p:nvPr/>
        </p:nvSpPr>
        <p:spPr>
          <a:xfrm>
            <a:off x="7086600" y="1801368"/>
            <a:ext cx="4572000" cy="749808"/>
          </a:xfrm>
          <a:prstGeom prst="rect">
            <a:avLst/>
          </a:prstGeom>
          <a:solidFill>
            <a:srgbClr val="FFFFFF"/>
          </a:solidFill>
          <a:ln w="10160">
            <a:solidFill>
              <a:srgbClr val="C8D5DC"/>
            </a:solidFill>
            <a:prstDash val="solid"/>
          </a:ln>
        </p:spPr>
      </p:sp>
      <p:sp>
        <p:nvSpPr>
          <p:cNvPr id="19" name="Text 16"/>
          <p:cNvSpPr txBox="1"/>
          <p:nvPr/>
        </p:nvSpPr>
        <p:spPr>
          <a:xfrm>
            <a:off x="7159752" y="1828800"/>
            <a:ext cx="4425696" cy="694944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15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用户需求、约束和验收标准是什么？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594360" y="2551176"/>
            <a:ext cx="1417320" cy="749808"/>
          </a:xfrm>
          <a:prstGeom prst="rect">
            <a:avLst/>
          </a:prstGeom>
          <a:solidFill>
            <a:srgbClr val="F2F5F7"/>
          </a:solidFill>
          <a:ln w="10160">
            <a:solidFill>
              <a:srgbClr val="C8D5DC"/>
            </a:solidFill>
            <a:prstDash val="solid"/>
          </a:ln>
        </p:spPr>
      </p:sp>
      <p:sp>
        <p:nvSpPr>
          <p:cNvPr id="21" name="Text 18"/>
          <p:cNvSpPr txBox="1"/>
          <p:nvPr/>
        </p:nvSpPr>
        <p:spPr>
          <a:xfrm>
            <a:off x="667512" y="2578608"/>
            <a:ext cx="1271016" cy="694944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15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实现</a:t>
            </a:r>
            <a:endParaRPr lang="en-US" sz="1150" dirty="0"/>
          </a:p>
        </p:txBody>
      </p:sp>
      <p:sp>
        <p:nvSpPr>
          <p:cNvPr id="22" name="Shape 19"/>
          <p:cNvSpPr/>
          <p:nvPr/>
        </p:nvSpPr>
        <p:spPr>
          <a:xfrm>
            <a:off x="2011680" y="2551176"/>
            <a:ext cx="5074920" cy="749808"/>
          </a:xfrm>
          <a:prstGeom prst="rect">
            <a:avLst/>
          </a:prstGeom>
          <a:solidFill>
            <a:srgbClr val="F2F5F7"/>
          </a:solidFill>
          <a:ln w="10160">
            <a:solidFill>
              <a:srgbClr val="C8D5DC"/>
            </a:solidFill>
            <a:prstDash val="solid"/>
          </a:ln>
        </p:spPr>
      </p:sp>
      <p:sp>
        <p:nvSpPr>
          <p:cNvPr id="23" name="Text 20"/>
          <p:cNvSpPr txBox="1"/>
          <p:nvPr/>
        </p:nvSpPr>
        <p:spPr>
          <a:xfrm>
            <a:off x="2084832" y="2578608"/>
            <a:ext cx="4928616" cy="694944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15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最小实现能否验证假设？</a:t>
            </a:r>
            <a:endParaRPr lang="en-US" sz="1150" dirty="0"/>
          </a:p>
        </p:txBody>
      </p:sp>
      <p:sp>
        <p:nvSpPr>
          <p:cNvPr id="24" name="Shape 21"/>
          <p:cNvSpPr/>
          <p:nvPr/>
        </p:nvSpPr>
        <p:spPr>
          <a:xfrm>
            <a:off x="7086600" y="2551176"/>
            <a:ext cx="4572000" cy="749808"/>
          </a:xfrm>
          <a:prstGeom prst="rect">
            <a:avLst/>
          </a:prstGeom>
          <a:solidFill>
            <a:srgbClr val="F2F5F7"/>
          </a:solidFill>
          <a:ln w="10160">
            <a:solidFill>
              <a:srgbClr val="C8D5DC"/>
            </a:solidFill>
            <a:prstDash val="solid"/>
          </a:ln>
        </p:spPr>
      </p:sp>
      <p:sp>
        <p:nvSpPr>
          <p:cNvPr id="25" name="Text 22"/>
          <p:cNvSpPr txBox="1"/>
          <p:nvPr/>
        </p:nvSpPr>
        <p:spPr>
          <a:xfrm>
            <a:off x="7159752" y="2578608"/>
            <a:ext cx="4425696" cy="694944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15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功能是否完整、稳定、可维护？</a:t>
            </a:r>
            <a:endParaRPr lang="en-US" sz="1150" dirty="0"/>
          </a:p>
        </p:txBody>
      </p:sp>
      <p:sp>
        <p:nvSpPr>
          <p:cNvPr id="26" name="Shape 23"/>
          <p:cNvSpPr/>
          <p:nvPr/>
        </p:nvSpPr>
        <p:spPr>
          <a:xfrm>
            <a:off x="594360" y="3300984"/>
            <a:ext cx="1417320" cy="749808"/>
          </a:xfrm>
          <a:prstGeom prst="rect">
            <a:avLst/>
          </a:prstGeom>
          <a:solidFill>
            <a:srgbClr val="FFFFFF"/>
          </a:solidFill>
          <a:ln w="10160">
            <a:solidFill>
              <a:srgbClr val="C8D5DC"/>
            </a:solidFill>
            <a:prstDash val="solid"/>
          </a:ln>
        </p:spPr>
      </p:sp>
      <p:sp>
        <p:nvSpPr>
          <p:cNvPr id="27" name="Text 24"/>
          <p:cNvSpPr txBox="1"/>
          <p:nvPr/>
        </p:nvSpPr>
        <p:spPr>
          <a:xfrm>
            <a:off x="667512" y="3328416"/>
            <a:ext cx="1271016" cy="694944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15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测试</a:t>
            </a:r>
            <a:endParaRPr lang="en-US" sz="1150" dirty="0"/>
          </a:p>
        </p:txBody>
      </p:sp>
      <p:sp>
        <p:nvSpPr>
          <p:cNvPr id="28" name="Shape 25"/>
          <p:cNvSpPr/>
          <p:nvPr/>
        </p:nvSpPr>
        <p:spPr>
          <a:xfrm>
            <a:off x="2011680" y="3300984"/>
            <a:ext cx="5074920" cy="749808"/>
          </a:xfrm>
          <a:prstGeom prst="rect">
            <a:avLst/>
          </a:prstGeom>
          <a:solidFill>
            <a:srgbClr val="FFFFFF"/>
          </a:solidFill>
          <a:ln w="10160">
            <a:solidFill>
              <a:srgbClr val="C8D5DC"/>
            </a:solidFill>
            <a:prstDash val="solid"/>
          </a:ln>
        </p:spPr>
      </p:sp>
      <p:sp>
        <p:nvSpPr>
          <p:cNvPr id="29" name="Text 26"/>
          <p:cNvSpPr txBox="1"/>
          <p:nvPr/>
        </p:nvSpPr>
        <p:spPr>
          <a:xfrm>
            <a:off x="2084832" y="3328416"/>
            <a:ext cx="4928616" cy="694944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15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证据能否支持研究主张？</a:t>
            </a:r>
            <a:endParaRPr lang="en-US" sz="1150" dirty="0"/>
          </a:p>
        </p:txBody>
      </p:sp>
      <p:sp>
        <p:nvSpPr>
          <p:cNvPr id="30" name="Shape 27"/>
          <p:cNvSpPr/>
          <p:nvPr/>
        </p:nvSpPr>
        <p:spPr>
          <a:xfrm>
            <a:off x="7086600" y="3300984"/>
            <a:ext cx="4572000" cy="749808"/>
          </a:xfrm>
          <a:prstGeom prst="rect">
            <a:avLst/>
          </a:prstGeom>
          <a:solidFill>
            <a:srgbClr val="FFFFFF"/>
          </a:solidFill>
          <a:ln w="10160">
            <a:solidFill>
              <a:srgbClr val="C8D5DC"/>
            </a:solidFill>
            <a:prstDash val="solid"/>
          </a:ln>
        </p:spPr>
      </p:sp>
      <p:sp>
        <p:nvSpPr>
          <p:cNvPr id="31" name="Text 28"/>
          <p:cNvSpPr txBox="1"/>
          <p:nvPr/>
        </p:nvSpPr>
        <p:spPr>
          <a:xfrm>
            <a:off x="7159752" y="3328416"/>
            <a:ext cx="4425696" cy="694944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15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系统是否通过功能、性能与可靠性测试？</a:t>
            </a:r>
            <a:endParaRPr lang="en-US" sz="1150" dirty="0"/>
          </a:p>
        </p:txBody>
      </p:sp>
      <p:sp>
        <p:nvSpPr>
          <p:cNvPr id="32" name="Shape 29"/>
          <p:cNvSpPr/>
          <p:nvPr/>
        </p:nvSpPr>
        <p:spPr>
          <a:xfrm>
            <a:off x="594360" y="4050792"/>
            <a:ext cx="1417320" cy="749808"/>
          </a:xfrm>
          <a:prstGeom prst="rect">
            <a:avLst/>
          </a:prstGeom>
          <a:solidFill>
            <a:srgbClr val="F2F5F7"/>
          </a:solidFill>
          <a:ln w="10160">
            <a:solidFill>
              <a:srgbClr val="C8D5DC"/>
            </a:solidFill>
            <a:prstDash val="solid"/>
          </a:ln>
        </p:spPr>
      </p:sp>
      <p:sp>
        <p:nvSpPr>
          <p:cNvPr id="33" name="Text 30"/>
          <p:cNvSpPr txBox="1"/>
          <p:nvPr/>
        </p:nvSpPr>
        <p:spPr>
          <a:xfrm>
            <a:off x="667512" y="4078224"/>
            <a:ext cx="1271016" cy="694944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15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失败</a:t>
            </a:r>
            <a:endParaRPr lang="en-US" sz="1150" dirty="0"/>
          </a:p>
        </p:txBody>
      </p:sp>
      <p:sp>
        <p:nvSpPr>
          <p:cNvPr id="34" name="Shape 31"/>
          <p:cNvSpPr/>
          <p:nvPr/>
        </p:nvSpPr>
        <p:spPr>
          <a:xfrm>
            <a:off x="2011680" y="4050792"/>
            <a:ext cx="5074920" cy="749808"/>
          </a:xfrm>
          <a:prstGeom prst="rect">
            <a:avLst/>
          </a:prstGeom>
          <a:solidFill>
            <a:srgbClr val="F2F5F7"/>
          </a:solidFill>
          <a:ln w="10160">
            <a:solidFill>
              <a:srgbClr val="C8D5DC"/>
            </a:solidFill>
            <a:prstDash val="solid"/>
          </a:ln>
        </p:spPr>
      </p:sp>
      <p:sp>
        <p:nvSpPr>
          <p:cNvPr id="35" name="Text 32"/>
          <p:cNvSpPr txBox="1"/>
          <p:nvPr/>
        </p:nvSpPr>
        <p:spPr>
          <a:xfrm>
            <a:off x="2084832" y="4078224"/>
            <a:ext cx="4928616" cy="694944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15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是否说明假设或边界有误？</a:t>
            </a:r>
            <a:endParaRPr lang="en-US" sz="1150" dirty="0"/>
          </a:p>
        </p:txBody>
      </p:sp>
      <p:sp>
        <p:nvSpPr>
          <p:cNvPr id="36" name="Shape 33"/>
          <p:cNvSpPr/>
          <p:nvPr/>
        </p:nvSpPr>
        <p:spPr>
          <a:xfrm>
            <a:off x="7086600" y="4050792"/>
            <a:ext cx="4572000" cy="749808"/>
          </a:xfrm>
          <a:prstGeom prst="rect">
            <a:avLst/>
          </a:prstGeom>
          <a:solidFill>
            <a:srgbClr val="F2F5F7"/>
          </a:solidFill>
          <a:ln w="10160">
            <a:solidFill>
              <a:srgbClr val="C8D5DC"/>
            </a:solidFill>
            <a:prstDash val="solid"/>
          </a:ln>
        </p:spPr>
      </p:sp>
      <p:sp>
        <p:nvSpPr>
          <p:cNvPr id="37" name="Text 34"/>
          <p:cNvSpPr txBox="1"/>
          <p:nvPr/>
        </p:nvSpPr>
        <p:spPr>
          <a:xfrm>
            <a:off x="7159752" y="4078224"/>
            <a:ext cx="4425696" cy="694944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15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如何修复、降级并避免再次发生？</a:t>
            </a:r>
            <a:endParaRPr lang="en-US" sz="1150" dirty="0"/>
          </a:p>
        </p:txBody>
      </p:sp>
      <p:sp>
        <p:nvSpPr>
          <p:cNvPr id="38" name="Shape 35"/>
          <p:cNvSpPr/>
          <p:nvPr/>
        </p:nvSpPr>
        <p:spPr>
          <a:xfrm>
            <a:off x="594360" y="4800600"/>
            <a:ext cx="1417320" cy="749808"/>
          </a:xfrm>
          <a:prstGeom prst="rect">
            <a:avLst/>
          </a:prstGeom>
          <a:solidFill>
            <a:srgbClr val="FFFFFF"/>
          </a:solidFill>
          <a:ln w="10160">
            <a:solidFill>
              <a:srgbClr val="C8D5DC"/>
            </a:solidFill>
            <a:prstDash val="solid"/>
          </a:ln>
        </p:spPr>
      </p:sp>
      <p:sp>
        <p:nvSpPr>
          <p:cNvPr id="39" name="Text 36"/>
          <p:cNvSpPr txBox="1"/>
          <p:nvPr/>
        </p:nvSpPr>
        <p:spPr>
          <a:xfrm>
            <a:off x="667512" y="4828032"/>
            <a:ext cx="1271016" cy="694944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15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结果</a:t>
            </a:r>
            <a:endParaRPr lang="en-US" sz="1150" dirty="0"/>
          </a:p>
        </p:txBody>
      </p:sp>
      <p:sp>
        <p:nvSpPr>
          <p:cNvPr id="40" name="Shape 37"/>
          <p:cNvSpPr/>
          <p:nvPr/>
        </p:nvSpPr>
        <p:spPr>
          <a:xfrm>
            <a:off x="2011680" y="4800600"/>
            <a:ext cx="5074920" cy="749808"/>
          </a:xfrm>
          <a:prstGeom prst="rect">
            <a:avLst/>
          </a:prstGeom>
          <a:solidFill>
            <a:srgbClr val="FFFFFF"/>
          </a:solidFill>
          <a:ln w="10160">
            <a:solidFill>
              <a:srgbClr val="C8D5DC"/>
            </a:solidFill>
            <a:prstDash val="solid"/>
          </a:ln>
        </p:spPr>
      </p:sp>
      <p:sp>
        <p:nvSpPr>
          <p:cNvPr id="41" name="Text 38"/>
          <p:cNvSpPr txBox="1"/>
          <p:nvPr/>
        </p:nvSpPr>
        <p:spPr>
          <a:xfrm>
            <a:off x="2084832" y="4828032"/>
            <a:ext cx="4928616" cy="694944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15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形成新知识、方法或证据</a:t>
            </a:r>
            <a:endParaRPr lang="en-US" sz="1150" dirty="0"/>
          </a:p>
        </p:txBody>
      </p:sp>
      <p:sp>
        <p:nvSpPr>
          <p:cNvPr id="42" name="Shape 39"/>
          <p:cNvSpPr/>
          <p:nvPr/>
        </p:nvSpPr>
        <p:spPr>
          <a:xfrm>
            <a:off x="7086600" y="4800600"/>
            <a:ext cx="4572000" cy="749808"/>
          </a:xfrm>
          <a:prstGeom prst="rect">
            <a:avLst/>
          </a:prstGeom>
          <a:solidFill>
            <a:srgbClr val="FFFFFF"/>
          </a:solidFill>
          <a:ln w="10160">
            <a:solidFill>
              <a:srgbClr val="C8D5DC"/>
            </a:solidFill>
            <a:prstDash val="solid"/>
          </a:ln>
        </p:spPr>
      </p:sp>
      <p:sp>
        <p:nvSpPr>
          <p:cNvPr id="43" name="Text 40"/>
          <p:cNvSpPr txBox="1"/>
          <p:nvPr/>
        </p:nvSpPr>
        <p:spPr>
          <a:xfrm>
            <a:off x="7159752" y="4828032"/>
            <a:ext cx="4425696" cy="694944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15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形成可交付、可运营的产品或服务</a:t>
            </a:r>
            <a:endParaRPr lang="en-US" sz="1150" dirty="0"/>
          </a:p>
        </p:txBody>
      </p:sp>
      <p:sp>
        <p:nvSpPr>
          <p:cNvPr id="44" name="Text 41"/>
          <p:cNvSpPr txBox="1"/>
          <p:nvPr/>
        </p:nvSpPr>
        <p:spPr>
          <a:xfrm>
            <a:off x="2011680" y="5806440"/>
            <a:ext cx="8138160" cy="3657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2D9CD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现实项目常常需要两种思维往返切换。</a:t>
            </a:r>
            <a:endParaRPr lang="en-US" sz="18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ppt-template-media/image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6304" y="91440"/>
            <a:ext cx="301752" cy="301752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46304" y="448056"/>
            <a:ext cx="11905488" cy="0"/>
          </a:xfrm>
          <a:prstGeom prst="line">
            <a:avLst/>
          </a:prstGeom>
          <a:noFill/>
          <a:ln w="13970">
            <a:solidFill>
              <a:srgbClr val="2D9CDB"/>
            </a:solidFill>
            <a:prstDash val="solid"/>
          </a:ln>
        </p:spPr>
      </p:sp>
      <p:sp>
        <p:nvSpPr>
          <p:cNvPr id="4" name="Text 1"/>
          <p:cNvSpPr txBox="1"/>
          <p:nvPr/>
        </p:nvSpPr>
        <p:spPr>
          <a:xfrm>
            <a:off x="603504" y="91440"/>
            <a:ext cx="10789920" cy="3840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课堂任务：把工作项放到“科研 / 工程 / 两者”</a:t>
            </a:r>
            <a:endParaRPr lang="en-US" sz="2600" dirty="0"/>
          </a:p>
        </p:txBody>
      </p:sp>
      <p:sp>
        <p:nvSpPr>
          <p:cNvPr id="5" name="Shape 2"/>
          <p:cNvSpPr/>
          <p:nvPr/>
        </p:nvSpPr>
        <p:spPr>
          <a:xfrm>
            <a:off x="0" y="6647688"/>
            <a:ext cx="12191695" cy="210312"/>
          </a:xfrm>
          <a:prstGeom prst="rect">
            <a:avLst/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6" name="Text 3"/>
          <p:cNvSpPr txBox="1"/>
          <p:nvPr/>
        </p:nvSpPr>
        <p:spPr>
          <a:xfrm>
            <a:off x="164592" y="6652260"/>
            <a:ext cx="2011680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950" i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科研引言</a:t>
            </a:r>
            <a:endParaRPr lang="en-US" sz="950" dirty="0"/>
          </a:p>
        </p:txBody>
      </p:sp>
      <p:sp>
        <p:nvSpPr>
          <p:cNvPr id="7" name="Text 4"/>
          <p:cNvSpPr txBox="1"/>
          <p:nvPr/>
        </p:nvSpPr>
        <p:spPr>
          <a:xfrm>
            <a:off x="10881360" y="6652260"/>
            <a:ext cx="1051560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r" indent="0" marL="0">
              <a:buNone/>
            </a:pPr>
            <a:r>
              <a:rPr lang="en-US" sz="950" i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Slide 23</a:t>
            </a:r>
            <a:endParaRPr lang="en-US" sz="950" dirty="0"/>
          </a:p>
        </p:txBody>
      </p:sp>
      <p:sp>
        <p:nvSpPr>
          <p:cNvPr id="8" name="Shape 5"/>
          <p:cNvSpPr/>
          <p:nvPr/>
        </p:nvSpPr>
        <p:spPr>
          <a:xfrm>
            <a:off x="777240" y="1188720"/>
            <a:ext cx="5074920" cy="1508760"/>
          </a:xfrm>
          <a:prstGeom prst="roundRect">
            <a:avLst>
              <a:gd name="adj" fmla="val 4848"/>
            </a:avLst>
          </a:prstGeom>
          <a:solidFill>
            <a:srgbClr val="EAF5FB"/>
          </a:solidFill>
          <a:ln w="10160">
            <a:solidFill>
              <a:srgbClr val="2D9CDB"/>
            </a:solidFill>
            <a:prstDash val="solid"/>
          </a:ln>
        </p:spPr>
      </p:sp>
      <p:sp>
        <p:nvSpPr>
          <p:cNvPr id="9" name="Text 6"/>
          <p:cNvSpPr txBox="1"/>
          <p:nvPr/>
        </p:nvSpPr>
        <p:spPr>
          <a:xfrm>
            <a:off x="978408" y="1335024"/>
            <a:ext cx="4672584" cy="3840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2D9CD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A</a:t>
            </a:r>
            <a:endParaRPr lang="en-US" sz="2000" dirty="0"/>
          </a:p>
        </p:txBody>
      </p:sp>
      <p:sp>
        <p:nvSpPr>
          <p:cNvPr id="10" name="Text 7"/>
          <p:cNvSpPr txBox="1"/>
          <p:nvPr/>
        </p:nvSpPr>
        <p:spPr>
          <a:xfrm>
            <a:off x="978408" y="1783080"/>
            <a:ext cx="4672584" cy="75895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测量新缓存机制是否真的减少I/O</a:t>
            </a:r>
            <a:endParaRPr lang="en-US" sz="1450" dirty="0"/>
          </a:p>
        </p:txBody>
      </p:sp>
      <p:sp>
        <p:nvSpPr>
          <p:cNvPr id="11" name="Shape 8"/>
          <p:cNvSpPr/>
          <p:nvPr/>
        </p:nvSpPr>
        <p:spPr>
          <a:xfrm>
            <a:off x="6309360" y="1188720"/>
            <a:ext cx="5074920" cy="1508760"/>
          </a:xfrm>
          <a:prstGeom prst="roundRect">
            <a:avLst>
              <a:gd name="adj" fmla="val 4848"/>
            </a:avLst>
          </a:prstGeom>
          <a:solidFill>
            <a:srgbClr val="FBF2E5"/>
          </a:solidFill>
          <a:ln w="10160">
            <a:solidFill>
              <a:srgbClr val="E59B35"/>
            </a:solidFill>
            <a:prstDash val="solid"/>
          </a:ln>
        </p:spPr>
      </p:sp>
      <p:sp>
        <p:nvSpPr>
          <p:cNvPr id="12" name="Text 9"/>
          <p:cNvSpPr txBox="1"/>
          <p:nvPr/>
        </p:nvSpPr>
        <p:spPr>
          <a:xfrm>
            <a:off x="6510528" y="1335024"/>
            <a:ext cx="4672584" cy="3840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E59B35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B</a:t>
            </a:r>
            <a:endParaRPr lang="en-US" sz="2000" dirty="0"/>
          </a:p>
        </p:txBody>
      </p:sp>
      <p:sp>
        <p:nvSpPr>
          <p:cNvPr id="13" name="Text 10"/>
          <p:cNvSpPr txBox="1"/>
          <p:nvPr/>
        </p:nvSpPr>
        <p:spPr>
          <a:xfrm>
            <a:off x="6510528" y="1783080"/>
            <a:ext cx="4672584" cy="75895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补齐权限、日志、监控和故障降级</a:t>
            </a:r>
            <a:endParaRPr lang="en-US" sz="1450" dirty="0"/>
          </a:p>
        </p:txBody>
      </p:sp>
      <p:sp>
        <p:nvSpPr>
          <p:cNvPr id="14" name="Shape 11"/>
          <p:cNvSpPr/>
          <p:nvPr/>
        </p:nvSpPr>
        <p:spPr>
          <a:xfrm>
            <a:off x="777240" y="3063240"/>
            <a:ext cx="5074920" cy="1508760"/>
          </a:xfrm>
          <a:prstGeom prst="roundRect">
            <a:avLst>
              <a:gd name="adj" fmla="val 4848"/>
            </a:avLst>
          </a:prstGeom>
          <a:solidFill>
            <a:srgbClr val="E8F5F2"/>
          </a:solidFill>
          <a:ln w="10160">
            <a:solidFill>
              <a:srgbClr val="2A9D8F"/>
            </a:solidFill>
            <a:prstDash val="solid"/>
          </a:ln>
        </p:spPr>
      </p:sp>
      <p:sp>
        <p:nvSpPr>
          <p:cNvPr id="15" name="Text 12"/>
          <p:cNvSpPr txBox="1"/>
          <p:nvPr/>
        </p:nvSpPr>
        <p:spPr>
          <a:xfrm>
            <a:off x="978408" y="3209544"/>
            <a:ext cx="4672584" cy="3840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2A9D8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C</a:t>
            </a:r>
            <a:endParaRPr lang="en-US" sz="2000" dirty="0"/>
          </a:p>
        </p:txBody>
      </p:sp>
      <p:sp>
        <p:nvSpPr>
          <p:cNvPr id="16" name="Text 13"/>
          <p:cNvSpPr txBox="1"/>
          <p:nvPr/>
        </p:nvSpPr>
        <p:spPr>
          <a:xfrm>
            <a:off x="978408" y="3657600"/>
            <a:ext cx="4672584" cy="75895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分析性能提升来自哪个关键因素</a:t>
            </a:r>
            <a:endParaRPr lang="en-US" sz="1450" dirty="0"/>
          </a:p>
        </p:txBody>
      </p:sp>
      <p:sp>
        <p:nvSpPr>
          <p:cNvPr id="17" name="Shape 14"/>
          <p:cNvSpPr/>
          <p:nvPr/>
        </p:nvSpPr>
        <p:spPr>
          <a:xfrm>
            <a:off x="6309360" y="3063240"/>
            <a:ext cx="5074920" cy="1508760"/>
          </a:xfrm>
          <a:prstGeom prst="roundRect">
            <a:avLst>
              <a:gd name="adj" fmla="val 4848"/>
            </a:avLst>
          </a:prstGeom>
          <a:solidFill>
            <a:srgbClr val="F9EAEA"/>
          </a:solidFill>
          <a:ln w="10160">
            <a:solidFill>
              <a:srgbClr val="D95C5C"/>
            </a:solidFill>
            <a:prstDash val="solid"/>
          </a:ln>
        </p:spPr>
      </p:sp>
      <p:sp>
        <p:nvSpPr>
          <p:cNvPr id="18" name="Text 15"/>
          <p:cNvSpPr txBox="1"/>
          <p:nvPr/>
        </p:nvSpPr>
        <p:spPr>
          <a:xfrm>
            <a:off x="6510528" y="3209544"/>
            <a:ext cx="4672584" cy="3840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D95C5C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D</a:t>
            </a:r>
            <a:endParaRPr lang="en-US" sz="2000" dirty="0"/>
          </a:p>
        </p:txBody>
      </p:sp>
      <p:sp>
        <p:nvSpPr>
          <p:cNvPr id="19" name="Text 16"/>
          <p:cNvSpPr txBox="1"/>
          <p:nvPr/>
        </p:nvSpPr>
        <p:spPr>
          <a:xfrm>
            <a:off x="6510528" y="3657600"/>
            <a:ext cx="4672584" cy="75895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将原型部署成支持峰值流量的服务</a:t>
            </a:r>
            <a:endParaRPr lang="en-US" sz="1450" dirty="0"/>
          </a:p>
        </p:txBody>
      </p:sp>
      <p:sp>
        <p:nvSpPr>
          <p:cNvPr id="20" name="Shape 17"/>
          <p:cNvSpPr/>
          <p:nvPr/>
        </p:nvSpPr>
        <p:spPr>
          <a:xfrm>
            <a:off x="1097280" y="5138928"/>
            <a:ext cx="10012680" cy="640080"/>
          </a:xfrm>
          <a:prstGeom prst="roundRect">
            <a:avLst>
              <a:gd name="adj" fmla="val 11429"/>
            </a:avLst>
          </a:prstGeom>
          <a:solidFill>
            <a:srgbClr val="F1F3F4"/>
          </a:solidFill>
          <a:ln w="10160">
            <a:solidFill>
              <a:srgbClr val="C8D5DC"/>
            </a:solidFill>
            <a:prstDash val="solid"/>
          </a:ln>
        </p:spPr>
      </p:sp>
      <p:sp>
        <p:nvSpPr>
          <p:cNvPr id="21" name="Text 18"/>
          <p:cNvSpPr txBox="1"/>
          <p:nvPr/>
        </p:nvSpPr>
        <p:spPr>
          <a:xfrm>
            <a:off x="1417320" y="5285232"/>
            <a:ext cx="9326880" cy="3474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3分钟：分别标注“科研 / 工程 / 两者”，并说明你使用的判断标准。</a:t>
            </a:r>
            <a:endParaRPr lang="en-US" sz="1700" dirty="0"/>
          </a:p>
        </p:txBody>
      </p:sp>
      <p:sp>
        <p:nvSpPr>
          <p:cNvPr id="22" name="Text 19"/>
          <p:cNvSpPr txBox="1"/>
          <p:nvPr/>
        </p:nvSpPr>
        <p:spPr>
          <a:xfrm>
            <a:off x="8641080" y="5998464"/>
            <a:ext cx="2468880" cy="2286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r" indent="0" marL="0">
              <a:buNone/>
            </a:pPr>
            <a:r>
              <a:rPr lang="en-US" sz="10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课堂任务｜提交：分类＋一句理由</a:t>
            </a:r>
            <a:endParaRPr lang="en-US" sz="1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ppt-template-media/image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6304" y="91440"/>
            <a:ext cx="301752" cy="301752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46304" y="448056"/>
            <a:ext cx="11905488" cy="0"/>
          </a:xfrm>
          <a:prstGeom prst="line">
            <a:avLst/>
          </a:prstGeom>
          <a:noFill/>
          <a:ln w="13970">
            <a:solidFill>
              <a:srgbClr val="2D9CDB"/>
            </a:solidFill>
            <a:prstDash val="solid"/>
          </a:ln>
        </p:spPr>
      </p:sp>
      <p:sp>
        <p:nvSpPr>
          <p:cNvPr id="4" name="Text 1"/>
          <p:cNvSpPr txBox="1"/>
          <p:nvPr/>
        </p:nvSpPr>
        <p:spPr>
          <a:xfrm>
            <a:off x="603504" y="91440"/>
            <a:ext cx="10789920" cy="3840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参考答案：看目标，不只看动作名称</a:t>
            </a:r>
            <a:endParaRPr lang="en-US" sz="2600" dirty="0"/>
          </a:p>
        </p:txBody>
      </p:sp>
      <p:sp>
        <p:nvSpPr>
          <p:cNvPr id="5" name="Shape 2"/>
          <p:cNvSpPr/>
          <p:nvPr/>
        </p:nvSpPr>
        <p:spPr>
          <a:xfrm>
            <a:off x="0" y="6647688"/>
            <a:ext cx="12191695" cy="210312"/>
          </a:xfrm>
          <a:prstGeom prst="rect">
            <a:avLst/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6" name="Text 3"/>
          <p:cNvSpPr txBox="1"/>
          <p:nvPr/>
        </p:nvSpPr>
        <p:spPr>
          <a:xfrm>
            <a:off x="164592" y="6652260"/>
            <a:ext cx="2011680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950" i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科研引言</a:t>
            </a:r>
            <a:endParaRPr lang="en-US" sz="950" dirty="0"/>
          </a:p>
        </p:txBody>
      </p:sp>
      <p:sp>
        <p:nvSpPr>
          <p:cNvPr id="7" name="Text 4"/>
          <p:cNvSpPr txBox="1"/>
          <p:nvPr/>
        </p:nvSpPr>
        <p:spPr>
          <a:xfrm>
            <a:off x="10881360" y="6652260"/>
            <a:ext cx="1051560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r" indent="0" marL="0">
              <a:buNone/>
            </a:pPr>
            <a:r>
              <a:rPr lang="en-US" sz="950" i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Slide 24</a:t>
            </a:r>
            <a:endParaRPr lang="en-US" sz="950" dirty="0"/>
          </a:p>
        </p:txBody>
      </p:sp>
      <p:sp>
        <p:nvSpPr>
          <p:cNvPr id="8" name="Shape 5"/>
          <p:cNvSpPr/>
          <p:nvPr/>
        </p:nvSpPr>
        <p:spPr>
          <a:xfrm>
            <a:off x="777240" y="1188720"/>
            <a:ext cx="5074920" cy="1600200"/>
          </a:xfrm>
          <a:prstGeom prst="roundRect">
            <a:avLst>
              <a:gd name="adj" fmla="val 4571"/>
            </a:avLst>
          </a:prstGeom>
          <a:solidFill>
            <a:srgbClr val="EAF5FB"/>
          </a:solidFill>
          <a:ln w="10160">
            <a:solidFill>
              <a:srgbClr val="2D9CDB"/>
            </a:solidFill>
            <a:prstDash val="solid"/>
          </a:ln>
        </p:spPr>
      </p:sp>
      <p:sp>
        <p:nvSpPr>
          <p:cNvPr id="9" name="Text 6"/>
          <p:cNvSpPr txBox="1"/>
          <p:nvPr/>
        </p:nvSpPr>
        <p:spPr>
          <a:xfrm>
            <a:off x="978408" y="1335024"/>
            <a:ext cx="4672584" cy="3840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2D9CD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A · 科研为主</a:t>
            </a:r>
            <a:endParaRPr lang="en-US" sz="2000" dirty="0"/>
          </a:p>
        </p:txBody>
      </p:sp>
      <p:sp>
        <p:nvSpPr>
          <p:cNvPr id="10" name="Text 7"/>
          <p:cNvSpPr txBox="1"/>
          <p:nvPr/>
        </p:nvSpPr>
        <p:spPr>
          <a:xfrm>
            <a:off x="978408" y="1783080"/>
            <a:ext cx="4672584" cy="8503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核心是验证新机制是否改变关键指标，属于研究假设检验。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6336792" y="1188720"/>
            <a:ext cx="5074920" cy="1600200"/>
          </a:xfrm>
          <a:prstGeom prst="roundRect">
            <a:avLst>
              <a:gd name="adj" fmla="val 4571"/>
            </a:avLst>
          </a:prstGeom>
          <a:solidFill>
            <a:srgbClr val="FBF2E5"/>
          </a:solidFill>
          <a:ln w="10160">
            <a:solidFill>
              <a:srgbClr val="E59B35"/>
            </a:solidFill>
            <a:prstDash val="solid"/>
          </a:ln>
        </p:spPr>
      </p:sp>
      <p:sp>
        <p:nvSpPr>
          <p:cNvPr id="12" name="Text 9"/>
          <p:cNvSpPr txBox="1"/>
          <p:nvPr/>
        </p:nvSpPr>
        <p:spPr>
          <a:xfrm>
            <a:off x="6537960" y="1335024"/>
            <a:ext cx="4672584" cy="3840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E59B35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B · 工程为主</a:t>
            </a:r>
            <a:endParaRPr lang="en-US" sz="2000" dirty="0"/>
          </a:p>
        </p:txBody>
      </p:sp>
      <p:sp>
        <p:nvSpPr>
          <p:cNvPr id="13" name="Text 10"/>
          <p:cNvSpPr txBox="1"/>
          <p:nvPr/>
        </p:nvSpPr>
        <p:spPr>
          <a:xfrm>
            <a:off x="6537960" y="1783080"/>
            <a:ext cx="4672584" cy="8503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目标是完整性、可观测性与稳定运行，属于工程交付。</a:t>
            </a:r>
            <a:endParaRPr lang="en-US" sz="1400" dirty="0"/>
          </a:p>
        </p:txBody>
      </p:sp>
      <p:sp>
        <p:nvSpPr>
          <p:cNvPr id="14" name="Shape 11"/>
          <p:cNvSpPr/>
          <p:nvPr/>
        </p:nvSpPr>
        <p:spPr>
          <a:xfrm>
            <a:off x="777240" y="3337560"/>
            <a:ext cx="5074920" cy="1600200"/>
          </a:xfrm>
          <a:prstGeom prst="roundRect">
            <a:avLst>
              <a:gd name="adj" fmla="val 4571"/>
            </a:avLst>
          </a:prstGeom>
          <a:solidFill>
            <a:srgbClr val="E8F5F2"/>
          </a:solidFill>
          <a:ln w="10160">
            <a:solidFill>
              <a:srgbClr val="2A9D8F"/>
            </a:solidFill>
            <a:prstDash val="solid"/>
          </a:ln>
        </p:spPr>
      </p:sp>
      <p:sp>
        <p:nvSpPr>
          <p:cNvPr id="15" name="Text 12"/>
          <p:cNvSpPr txBox="1"/>
          <p:nvPr/>
        </p:nvSpPr>
        <p:spPr>
          <a:xfrm>
            <a:off x="978408" y="3483864"/>
            <a:ext cx="4672584" cy="3840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2A9D8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C · 科研为主</a:t>
            </a:r>
            <a:endParaRPr lang="en-US" sz="2000" dirty="0"/>
          </a:p>
        </p:txBody>
      </p:sp>
      <p:sp>
        <p:nvSpPr>
          <p:cNvPr id="16" name="Text 13"/>
          <p:cNvSpPr txBox="1"/>
          <p:nvPr/>
        </p:nvSpPr>
        <p:spPr>
          <a:xfrm>
            <a:off x="978408" y="3931920"/>
            <a:ext cx="4672584" cy="8503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分析因果机理，为研究主张提供解释性证据。</a:t>
            </a:r>
            <a:endParaRPr lang="en-US" sz="1400" dirty="0"/>
          </a:p>
        </p:txBody>
      </p:sp>
      <p:sp>
        <p:nvSpPr>
          <p:cNvPr id="17" name="Shape 14"/>
          <p:cNvSpPr/>
          <p:nvPr/>
        </p:nvSpPr>
        <p:spPr>
          <a:xfrm>
            <a:off x="6336792" y="3337560"/>
            <a:ext cx="5074920" cy="1600200"/>
          </a:xfrm>
          <a:prstGeom prst="roundRect">
            <a:avLst>
              <a:gd name="adj" fmla="val 4571"/>
            </a:avLst>
          </a:prstGeom>
          <a:solidFill>
            <a:srgbClr val="F9EAEA"/>
          </a:solidFill>
          <a:ln w="10160">
            <a:solidFill>
              <a:srgbClr val="D95C5C"/>
            </a:solidFill>
            <a:prstDash val="solid"/>
          </a:ln>
        </p:spPr>
      </p:sp>
      <p:sp>
        <p:nvSpPr>
          <p:cNvPr id="18" name="Text 15"/>
          <p:cNvSpPr txBox="1"/>
          <p:nvPr/>
        </p:nvSpPr>
        <p:spPr>
          <a:xfrm>
            <a:off x="6537960" y="3483864"/>
            <a:ext cx="4672584" cy="3840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D95C5C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D · 工程为主</a:t>
            </a:r>
            <a:endParaRPr lang="en-US" sz="2000" dirty="0"/>
          </a:p>
        </p:txBody>
      </p:sp>
      <p:sp>
        <p:nvSpPr>
          <p:cNvPr id="19" name="Text 16"/>
          <p:cNvSpPr txBox="1"/>
          <p:nvPr/>
        </p:nvSpPr>
        <p:spPr>
          <a:xfrm>
            <a:off x="6537960" y="3931920"/>
            <a:ext cx="4672584" cy="8503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重点是负载、部署、运维和服务质量；也可产生新的研究问题。</a:t>
            </a:r>
            <a:endParaRPr lang="en-US" sz="1400" dirty="0"/>
          </a:p>
        </p:txBody>
      </p:sp>
      <p:sp>
        <p:nvSpPr>
          <p:cNvPr id="20" name="Text 17"/>
          <p:cNvSpPr txBox="1"/>
          <p:nvPr/>
        </p:nvSpPr>
        <p:spPr>
          <a:xfrm>
            <a:off x="1143000" y="5623560"/>
            <a:ext cx="9921240" cy="4572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2D9CD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同一段代码可能服务科研，也可能服务工程；判断依据是当前要回答的问题。</a:t>
            </a:r>
            <a:endParaRPr lang="en-US" sz="18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ppt-template-media/image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6304" y="91440"/>
            <a:ext cx="301752" cy="301752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46304" y="448056"/>
            <a:ext cx="11905488" cy="0"/>
          </a:xfrm>
          <a:prstGeom prst="line">
            <a:avLst/>
          </a:prstGeom>
          <a:noFill/>
          <a:ln w="13970">
            <a:solidFill>
              <a:srgbClr val="2D9CDB"/>
            </a:solidFill>
            <a:prstDash val="solid"/>
          </a:ln>
        </p:spPr>
      </p:sp>
      <p:sp>
        <p:nvSpPr>
          <p:cNvPr id="4" name="Text 1"/>
          <p:cNvSpPr txBox="1"/>
          <p:nvPr/>
        </p:nvSpPr>
        <p:spPr>
          <a:xfrm>
            <a:off x="603504" y="91440"/>
            <a:ext cx="10789920" cy="3840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业界同样需要科研思维</a:t>
            </a:r>
            <a:endParaRPr lang="en-US" sz="2600" dirty="0"/>
          </a:p>
        </p:txBody>
      </p:sp>
      <p:sp>
        <p:nvSpPr>
          <p:cNvPr id="5" name="Shape 2"/>
          <p:cNvSpPr/>
          <p:nvPr/>
        </p:nvSpPr>
        <p:spPr>
          <a:xfrm>
            <a:off x="0" y="6647688"/>
            <a:ext cx="12191695" cy="210312"/>
          </a:xfrm>
          <a:prstGeom prst="rect">
            <a:avLst/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6" name="Text 3"/>
          <p:cNvSpPr txBox="1"/>
          <p:nvPr/>
        </p:nvSpPr>
        <p:spPr>
          <a:xfrm>
            <a:off x="164592" y="6652260"/>
            <a:ext cx="2011680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950" i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科研引言</a:t>
            </a:r>
            <a:endParaRPr lang="en-US" sz="950" dirty="0"/>
          </a:p>
        </p:txBody>
      </p:sp>
      <p:sp>
        <p:nvSpPr>
          <p:cNvPr id="7" name="Text 4"/>
          <p:cNvSpPr txBox="1"/>
          <p:nvPr/>
        </p:nvSpPr>
        <p:spPr>
          <a:xfrm>
            <a:off x="10881360" y="6652260"/>
            <a:ext cx="1051560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r" indent="0" marL="0">
              <a:buNone/>
            </a:pPr>
            <a:r>
              <a:rPr lang="en-US" sz="950" i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Slide 25</a:t>
            </a:r>
            <a:endParaRPr lang="en-US" sz="950" dirty="0"/>
          </a:p>
        </p:txBody>
      </p:sp>
      <p:sp>
        <p:nvSpPr>
          <p:cNvPr id="8" name="Shape 5"/>
          <p:cNvSpPr/>
          <p:nvPr/>
        </p:nvSpPr>
        <p:spPr>
          <a:xfrm>
            <a:off x="502920" y="1417320"/>
            <a:ext cx="1901952" cy="1920240"/>
          </a:xfrm>
          <a:prstGeom prst="roundRect">
            <a:avLst>
              <a:gd name="adj" fmla="val 3846"/>
            </a:avLst>
          </a:prstGeom>
          <a:solidFill>
            <a:srgbClr val="F9EAEA"/>
          </a:solidFill>
          <a:ln w="10160">
            <a:solidFill>
              <a:srgbClr val="D95C5C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667512" y="1581912"/>
            <a:ext cx="438912" cy="347472"/>
          </a:xfrm>
          <a:prstGeom prst="roundRect">
            <a:avLst>
              <a:gd name="adj" fmla="val 21053"/>
            </a:avLst>
          </a:prstGeom>
          <a:solidFill>
            <a:srgbClr val="D95C5C"/>
          </a:solidFill>
          <a:ln w="12700">
            <a:solidFill>
              <a:srgbClr val="D95C5C"/>
            </a:solidFill>
            <a:prstDash val="solid"/>
          </a:ln>
        </p:spPr>
      </p:sp>
      <p:sp>
        <p:nvSpPr>
          <p:cNvPr id="10" name="Text 7"/>
          <p:cNvSpPr txBox="1"/>
          <p:nvPr/>
        </p:nvSpPr>
        <p:spPr>
          <a:xfrm>
            <a:off x="667512" y="1581912"/>
            <a:ext cx="438912" cy="3474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1</a:t>
            </a:r>
            <a:endParaRPr lang="en-US" sz="1200" dirty="0"/>
          </a:p>
        </p:txBody>
      </p:sp>
      <p:sp>
        <p:nvSpPr>
          <p:cNvPr id="11" name="Text 8"/>
          <p:cNvSpPr txBox="1"/>
          <p:nvPr/>
        </p:nvSpPr>
        <p:spPr>
          <a:xfrm>
            <a:off x="1216152" y="1536192"/>
            <a:ext cx="1033272" cy="4572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现象</a:t>
            </a:r>
            <a:endParaRPr lang="en-US" sz="1600" dirty="0"/>
          </a:p>
        </p:txBody>
      </p:sp>
      <p:sp>
        <p:nvSpPr>
          <p:cNvPr id="12" name="Text 9"/>
          <p:cNvSpPr txBox="1"/>
          <p:nvPr/>
        </p:nvSpPr>
        <p:spPr>
          <a:xfrm>
            <a:off x="704088" y="2057400"/>
            <a:ext cx="1499616" cy="113385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线上延迟突然升高</a:t>
            </a:r>
            <a:endParaRPr lang="en-US" sz="1300" dirty="0"/>
          </a:p>
        </p:txBody>
      </p:sp>
      <p:sp>
        <p:nvSpPr>
          <p:cNvPr id="13" name="Shape 10"/>
          <p:cNvSpPr/>
          <p:nvPr/>
        </p:nvSpPr>
        <p:spPr>
          <a:xfrm>
            <a:off x="2386584" y="2221992"/>
            <a:ext cx="393192" cy="384048"/>
          </a:xfrm>
          <a:prstGeom prst="chevron">
            <a:avLst/>
          </a:prstGeom>
          <a:solidFill>
            <a:srgbClr val="8C969C"/>
          </a:solidFill>
          <a:ln w="12700">
            <a:solidFill>
              <a:srgbClr val="8C969C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2862072" y="1417320"/>
            <a:ext cx="1901952" cy="1920240"/>
          </a:xfrm>
          <a:prstGeom prst="roundRect">
            <a:avLst>
              <a:gd name="adj" fmla="val 3846"/>
            </a:avLst>
          </a:prstGeom>
          <a:solidFill>
            <a:srgbClr val="EAF5FB"/>
          </a:solidFill>
          <a:ln w="10160">
            <a:solidFill>
              <a:srgbClr val="2D9CDB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3026664" y="1581912"/>
            <a:ext cx="438912" cy="347472"/>
          </a:xfrm>
          <a:prstGeom prst="roundRect">
            <a:avLst>
              <a:gd name="adj" fmla="val 21053"/>
            </a:avLst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16" name="Text 13"/>
          <p:cNvSpPr txBox="1"/>
          <p:nvPr/>
        </p:nvSpPr>
        <p:spPr>
          <a:xfrm>
            <a:off x="3026664" y="1581912"/>
            <a:ext cx="438912" cy="3474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2</a:t>
            </a:r>
            <a:endParaRPr lang="en-US" sz="1200" dirty="0"/>
          </a:p>
        </p:txBody>
      </p:sp>
      <p:sp>
        <p:nvSpPr>
          <p:cNvPr id="17" name="Text 14"/>
          <p:cNvSpPr txBox="1"/>
          <p:nvPr/>
        </p:nvSpPr>
        <p:spPr>
          <a:xfrm>
            <a:off x="3575304" y="1536192"/>
            <a:ext cx="1033272" cy="4572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假设</a:t>
            </a:r>
            <a:endParaRPr lang="en-US" sz="1600" dirty="0"/>
          </a:p>
        </p:txBody>
      </p:sp>
      <p:sp>
        <p:nvSpPr>
          <p:cNvPr id="18" name="Text 15"/>
          <p:cNvSpPr txBox="1"/>
          <p:nvPr/>
        </p:nvSpPr>
        <p:spPr>
          <a:xfrm>
            <a:off x="3063240" y="2057400"/>
            <a:ext cx="1499616" cy="113385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缓存失效率增加</a:t>
            </a:r>
            <a:endParaRPr lang="en-US" sz="1300" dirty="0"/>
          </a:p>
        </p:txBody>
      </p:sp>
      <p:sp>
        <p:nvSpPr>
          <p:cNvPr id="19" name="Shape 16"/>
          <p:cNvSpPr/>
          <p:nvPr/>
        </p:nvSpPr>
        <p:spPr>
          <a:xfrm>
            <a:off x="4745736" y="2221992"/>
            <a:ext cx="393192" cy="384048"/>
          </a:xfrm>
          <a:prstGeom prst="chevron">
            <a:avLst/>
          </a:prstGeom>
          <a:solidFill>
            <a:srgbClr val="8C969C"/>
          </a:solidFill>
          <a:ln w="12700">
            <a:solidFill>
              <a:srgbClr val="8C969C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5221224" y="1417320"/>
            <a:ext cx="1901952" cy="1920240"/>
          </a:xfrm>
          <a:prstGeom prst="roundRect">
            <a:avLst>
              <a:gd name="adj" fmla="val 3846"/>
            </a:avLst>
          </a:prstGeom>
          <a:solidFill>
            <a:srgbClr val="EAF5FB"/>
          </a:solidFill>
          <a:ln w="10160">
            <a:solidFill>
              <a:srgbClr val="2D9CDB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5385816" y="1581912"/>
            <a:ext cx="438912" cy="347472"/>
          </a:xfrm>
          <a:prstGeom prst="roundRect">
            <a:avLst>
              <a:gd name="adj" fmla="val 21053"/>
            </a:avLst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22" name="Text 19"/>
          <p:cNvSpPr txBox="1"/>
          <p:nvPr/>
        </p:nvSpPr>
        <p:spPr>
          <a:xfrm>
            <a:off x="5385816" y="1581912"/>
            <a:ext cx="438912" cy="3474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3</a:t>
            </a:r>
            <a:endParaRPr lang="en-US" sz="1200" dirty="0"/>
          </a:p>
        </p:txBody>
      </p:sp>
      <p:sp>
        <p:nvSpPr>
          <p:cNvPr id="23" name="Text 20"/>
          <p:cNvSpPr txBox="1"/>
          <p:nvPr/>
        </p:nvSpPr>
        <p:spPr>
          <a:xfrm>
            <a:off x="5934456" y="1536192"/>
            <a:ext cx="1033272" cy="4572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低成本验证</a:t>
            </a:r>
            <a:endParaRPr lang="en-US" sz="1600" dirty="0"/>
          </a:p>
        </p:txBody>
      </p:sp>
      <p:sp>
        <p:nvSpPr>
          <p:cNvPr id="24" name="Text 21"/>
          <p:cNvSpPr txBox="1"/>
          <p:nvPr/>
        </p:nvSpPr>
        <p:spPr>
          <a:xfrm>
            <a:off x="5422392" y="2057400"/>
            <a:ext cx="1499616" cy="113385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分解耗时与命中率</a:t>
            </a:r>
            <a:endParaRPr lang="en-US" sz="1300" dirty="0"/>
          </a:p>
        </p:txBody>
      </p:sp>
      <p:sp>
        <p:nvSpPr>
          <p:cNvPr id="25" name="Shape 22"/>
          <p:cNvSpPr/>
          <p:nvPr/>
        </p:nvSpPr>
        <p:spPr>
          <a:xfrm>
            <a:off x="7104888" y="2221992"/>
            <a:ext cx="393192" cy="384048"/>
          </a:xfrm>
          <a:prstGeom prst="chevron">
            <a:avLst/>
          </a:prstGeom>
          <a:solidFill>
            <a:srgbClr val="8C969C"/>
          </a:solidFill>
          <a:ln w="12700">
            <a:solidFill>
              <a:srgbClr val="8C969C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7580376" y="1417320"/>
            <a:ext cx="1901952" cy="1920240"/>
          </a:xfrm>
          <a:prstGeom prst="roundRect">
            <a:avLst>
              <a:gd name="adj" fmla="val 3846"/>
            </a:avLst>
          </a:prstGeom>
          <a:solidFill>
            <a:srgbClr val="EAF5FB"/>
          </a:solidFill>
          <a:ln w="10160">
            <a:solidFill>
              <a:srgbClr val="2D9CDB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7744968" y="1581912"/>
            <a:ext cx="438912" cy="347472"/>
          </a:xfrm>
          <a:prstGeom prst="roundRect">
            <a:avLst>
              <a:gd name="adj" fmla="val 21053"/>
            </a:avLst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28" name="Text 25"/>
          <p:cNvSpPr txBox="1"/>
          <p:nvPr/>
        </p:nvSpPr>
        <p:spPr>
          <a:xfrm>
            <a:off x="7744968" y="1581912"/>
            <a:ext cx="438912" cy="3474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4</a:t>
            </a:r>
            <a:endParaRPr lang="en-US" sz="1200" dirty="0"/>
          </a:p>
        </p:txBody>
      </p:sp>
      <p:sp>
        <p:nvSpPr>
          <p:cNvPr id="29" name="Text 26"/>
          <p:cNvSpPr txBox="1"/>
          <p:nvPr/>
        </p:nvSpPr>
        <p:spPr>
          <a:xfrm>
            <a:off x="8293608" y="1536192"/>
            <a:ext cx="1033272" cy="4572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机理分析</a:t>
            </a:r>
            <a:endParaRPr lang="en-US" sz="1600" dirty="0"/>
          </a:p>
        </p:txBody>
      </p:sp>
      <p:sp>
        <p:nvSpPr>
          <p:cNvPr id="30" name="Text 27"/>
          <p:cNvSpPr txBox="1"/>
          <p:nvPr/>
        </p:nvSpPr>
        <p:spPr>
          <a:xfrm>
            <a:off x="7781544" y="2057400"/>
            <a:ext cx="1499616" cy="113385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热点迁移导致失效</a:t>
            </a:r>
            <a:endParaRPr lang="en-US" sz="1300" dirty="0"/>
          </a:p>
        </p:txBody>
      </p:sp>
      <p:sp>
        <p:nvSpPr>
          <p:cNvPr id="31" name="Shape 28"/>
          <p:cNvSpPr/>
          <p:nvPr/>
        </p:nvSpPr>
        <p:spPr>
          <a:xfrm>
            <a:off x="9464040" y="2221992"/>
            <a:ext cx="393192" cy="384048"/>
          </a:xfrm>
          <a:prstGeom prst="chevron">
            <a:avLst/>
          </a:prstGeom>
          <a:solidFill>
            <a:srgbClr val="8C969C"/>
          </a:solidFill>
          <a:ln w="12700">
            <a:solidFill>
              <a:srgbClr val="8C969C"/>
            </a:solidFill>
            <a:prstDash val="solid"/>
          </a:ln>
        </p:spPr>
      </p:sp>
      <p:sp>
        <p:nvSpPr>
          <p:cNvPr id="32" name="Shape 29"/>
          <p:cNvSpPr/>
          <p:nvPr/>
        </p:nvSpPr>
        <p:spPr>
          <a:xfrm>
            <a:off x="9939528" y="1417320"/>
            <a:ext cx="1901952" cy="1920240"/>
          </a:xfrm>
          <a:prstGeom prst="roundRect">
            <a:avLst>
              <a:gd name="adj" fmla="val 3846"/>
            </a:avLst>
          </a:prstGeom>
          <a:solidFill>
            <a:srgbClr val="EAF5EC"/>
          </a:solidFill>
          <a:ln w="10160">
            <a:solidFill>
              <a:srgbClr val="5AA469"/>
            </a:solidFill>
            <a:prstDash val="solid"/>
          </a:ln>
        </p:spPr>
      </p:sp>
      <p:sp>
        <p:nvSpPr>
          <p:cNvPr id="33" name="Shape 30"/>
          <p:cNvSpPr/>
          <p:nvPr/>
        </p:nvSpPr>
        <p:spPr>
          <a:xfrm>
            <a:off x="10104120" y="1581912"/>
            <a:ext cx="438912" cy="347472"/>
          </a:xfrm>
          <a:prstGeom prst="roundRect">
            <a:avLst>
              <a:gd name="adj" fmla="val 21053"/>
            </a:avLst>
          </a:prstGeom>
          <a:solidFill>
            <a:srgbClr val="5AA469"/>
          </a:solidFill>
          <a:ln w="12700">
            <a:solidFill>
              <a:srgbClr val="5AA469"/>
            </a:solidFill>
            <a:prstDash val="solid"/>
          </a:ln>
        </p:spPr>
      </p:sp>
      <p:sp>
        <p:nvSpPr>
          <p:cNvPr id="34" name="Text 31"/>
          <p:cNvSpPr txBox="1"/>
          <p:nvPr/>
        </p:nvSpPr>
        <p:spPr>
          <a:xfrm>
            <a:off x="10104120" y="1581912"/>
            <a:ext cx="438912" cy="3474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5</a:t>
            </a:r>
            <a:endParaRPr lang="en-US" sz="1200" dirty="0"/>
          </a:p>
        </p:txBody>
      </p:sp>
      <p:sp>
        <p:nvSpPr>
          <p:cNvPr id="35" name="Text 32"/>
          <p:cNvSpPr txBox="1"/>
          <p:nvPr/>
        </p:nvSpPr>
        <p:spPr>
          <a:xfrm>
            <a:off x="10652760" y="1536192"/>
            <a:ext cx="1033272" cy="4572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方案</a:t>
            </a:r>
            <a:endParaRPr lang="en-US" sz="1600" dirty="0"/>
          </a:p>
        </p:txBody>
      </p:sp>
      <p:sp>
        <p:nvSpPr>
          <p:cNvPr id="36" name="Text 33"/>
          <p:cNvSpPr txBox="1"/>
          <p:nvPr/>
        </p:nvSpPr>
        <p:spPr>
          <a:xfrm>
            <a:off x="10140696" y="2057400"/>
            <a:ext cx="1499616" cy="113385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调整策略并A/B测试</a:t>
            </a:r>
            <a:endParaRPr lang="en-US" sz="1300" dirty="0"/>
          </a:p>
        </p:txBody>
      </p:sp>
      <p:sp>
        <p:nvSpPr>
          <p:cNvPr id="37" name="Shape 34"/>
          <p:cNvSpPr/>
          <p:nvPr/>
        </p:nvSpPr>
        <p:spPr>
          <a:xfrm>
            <a:off x="1051560" y="4160520"/>
            <a:ext cx="10104120" cy="1143000"/>
          </a:xfrm>
          <a:prstGeom prst="roundRect">
            <a:avLst>
              <a:gd name="adj" fmla="val 6400"/>
            </a:avLst>
          </a:prstGeom>
          <a:solidFill>
            <a:srgbClr val="FBF2E5"/>
          </a:solidFill>
          <a:ln w="10160">
            <a:solidFill>
              <a:srgbClr val="E59B35"/>
            </a:solidFill>
            <a:prstDash val="solid"/>
          </a:ln>
        </p:spPr>
      </p:sp>
      <p:sp>
        <p:nvSpPr>
          <p:cNvPr id="38" name="Text 35"/>
          <p:cNvSpPr txBox="1"/>
          <p:nvPr/>
        </p:nvSpPr>
        <p:spPr>
          <a:xfrm>
            <a:off x="1417320" y="4389120"/>
            <a:ext cx="9372600" cy="65836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大模型基础能力越来越强，工程价值更依赖：提出好问题、理解边界、设计评估、低成本验证和系统性复盘。</a:t>
            </a:r>
            <a:endParaRPr lang="en-US" sz="18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ppt-template-media/image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6304" y="91440"/>
            <a:ext cx="301752" cy="301752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46304" y="448056"/>
            <a:ext cx="11905488" cy="0"/>
          </a:xfrm>
          <a:prstGeom prst="line">
            <a:avLst/>
          </a:prstGeom>
          <a:noFill/>
          <a:ln w="13970">
            <a:solidFill>
              <a:srgbClr val="2D9CDB"/>
            </a:solidFill>
            <a:prstDash val="solid"/>
          </a:ln>
        </p:spPr>
      </p:sp>
      <p:sp>
        <p:nvSpPr>
          <p:cNvPr id="4" name="Text 1"/>
          <p:cNvSpPr txBox="1"/>
          <p:nvPr/>
        </p:nvSpPr>
        <p:spPr>
          <a:xfrm>
            <a:off x="603504" y="91440"/>
            <a:ext cx="10789920" cy="3840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计算机科研的四类工作</a:t>
            </a:r>
            <a:endParaRPr lang="en-US" sz="2600" dirty="0"/>
          </a:p>
        </p:txBody>
      </p:sp>
      <p:sp>
        <p:nvSpPr>
          <p:cNvPr id="5" name="Shape 2"/>
          <p:cNvSpPr/>
          <p:nvPr/>
        </p:nvSpPr>
        <p:spPr>
          <a:xfrm>
            <a:off x="0" y="6647688"/>
            <a:ext cx="12191695" cy="210312"/>
          </a:xfrm>
          <a:prstGeom prst="rect">
            <a:avLst/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6" name="Text 3"/>
          <p:cNvSpPr txBox="1"/>
          <p:nvPr/>
        </p:nvSpPr>
        <p:spPr>
          <a:xfrm>
            <a:off x="164592" y="6652260"/>
            <a:ext cx="2011680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950" i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科研引言</a:t>
            </a:r>
            <a:endParaRPr lang="en-US" sz="950" dirty="0"/>
          </a:p>
        </p:txBody>
      </p:sp>
      <p:sp>
        <p:nvSpPr>
          <p:cNvPr id="7" name="Text 4"/>
          <p:cNvSpPr txBox="1"/>
          <p:nvPr/>
        </p:nvSpPr>
        <p:spPr>
          <a:xfrm>
            <a:off x="10881360" y="6652260"/>
            <a:ext cx="1051560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r" indent="0" marL="0">
              <a:buNone/>
            </a:pPr>
            <a:r>
              <a:rPr lang="en-US" sz="950" i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Slide 26</a:t>
            </a:r>
            <a:endParaRPr lang="en-US" sz="950" dirty="0"/>
          </a:p>
        </p:txBody>
      </p:sp>
      <p:sp>
        <p:nvSpPr>
          <p:cNvPr id="8" name="Shape 5"/>
          <p:cNvSpPr/>
          <p:nvPr/>
        </p:nvSpPr>
        <p:spPr>
          <a:xfrm>
            <a:off x="777240" y="1143000"/>
            <a:ext cx="5074920" cy="1783080"/>
          </a:xfrm>
          <a:prstGeom prst="roundRect">
            <a:avLst>
              <a:gd name="adj" fmla="val 4103"/>
            </a:avLst>
          </a:prstGeom>
          <a:solidFill>
            <a:srgbClr val="F9EAEA"/>
          </a:solidFill>
          <a:ln w="10160">
            <a:solidFill>
              <a:srgbClr val="D95C5C"/>
            </a:solidFill>
            <a:prstDash val="solid"/>
          </a:ln>
        </p:spPr>
      </p:sp>
      <p:sp>
        <p:nvSpPr>
          <p:cNvPr id="9" name="Text 6"/>
          <p:cNvSpPr txBox="1"/>
          <p:nvPr/>
        </p:nvSpPr>
        <p:spPr>
          <a:xfrm>
            <a:off x="978408" y="1307592"/>
            <a:ext cx="1097280" cy="43891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D95C5C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理论</a:t>
            </a:r>
            <a:endParaRPr lang="en-US" sz="2200" dirty="0"/>
          </a:p>
        </p:txBody>
      </p:sp>
      <p:sp>
        <p:nvSpPr>
          <p:cNvPr id="10" name="Text 7"/>
          <p:cNvSpPr txBox="1"/>
          <p:nvPr/>
        </p:nvSpPr>
        <p:spPr>
          <a:xfrm>
            <a:off x="2103120" y="1307592"/>
            <a:ext cx="3456432" cy="43891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性质、界限、可解性与证明</a:t>
            </a:r>
            <a:endParaRPr lang="en-US" sz="1600" dirty="0"/>
          </a:p>
        </p:txBody>
      </p:sp>
      <p:sp>
        <p:nvSpPr>
          <p:cNvPr id="11" name="Text 8"/>
          <p:cNvSpPr txBox="1"/>
          <p:nvPr/>
        </p:nvSpPr>
        <p:spPr>
          <a:xfrm>
            <a:off x="2103120" y="1920240"/>
            <a:ext cx="3456432" cy="3657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Definition · Theorem · Proof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309360" y="1143000"/>
            <a:ext cx="5074920" cy="1783080"/>
          </a:xfrm>
          <a:prstGeom prst="roundRect">
            <a:avLst>
              <a:gd name="adj" fmla="val 4103"/>
            </a:avLst>
          </a:prstGeom>
          <a:solidFill>
            <a:srgbClr val="EAF5FB"/>
          </a:solidFill>
          <a:ln w="10160">
            <a:solidFill>
              <a:srgbClr val="2D9CDB"/>
            </a:solidFill>
            <a:prstDash val="solid"/>
          </a:ln>
        </p:spPr>
      </p:sp>
      <p:sp>
        <p:nvSpPr>
          <p:cNvPr id="13" name="Text 10"/>
          <p:cNvSpPr txBox="1"/>
          <p:nvPr/>
        </p:nvSpPr>
        <p:spPr>
          <a:xfrm>
            <a:off x="6510528" y="1307592"/>
            <a:ext cx="1097280" cy="43891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2D9CD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系统</a:t>
            </a:r>
            <a:endParaRPr lang="en-US" sz="2200" dirty="0"/>
          </a:p>
        </p:txBody>
      </p:sp>
      <p:sp>
        <p:nvSpPr>
          <p:cNvPr id="14" name="Text 11"/>
          <p:cNvSpPr txBox="1"/>
          <p:nvPr/>
        </p:nvSpPr>
        <p:spPr>
          <a:xfrm>
            <a:off x="7635240" y="1307592"/>
            <a:ext cx="3456432" cy="43891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性能、可靠性、扩展性与资源</a:t>
            </a:r>
            <a:endParaRPr lang="en-US" sz="1600" dirty="0"/>
          </a:p>
        </p:txBody>
      </p:sp>
      <p:sp>
        <p:nvSpPr>
          <p:cNvPr id="15" name="Text 12"/>
          <p:cNvSpPr txBox="1"/>
          <p:nvPr/>
        </p:nvSpPr>
        <p:spPr>
          <a:xfrm>
            <a:off x="7635240" y="1920240"/>
            <a:ext cx="3456432" cy="3657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Architecture · Prototype · Measurement</a:t>
            </a:r>
            <a:endParaRPr lang="en-US" sz="1300" dirty="0"/>
          </a:p>
        </p:txBody>
      </p:sp>
      <p:sp>
        <p:nvSpPr>
          <p:cNvPr id="16" name="Shape 13"/>
          <p:cNvSpPr/>
          <p:nvPr/>
        </p:nvSpPr>
        <p:spPr>
          <a:xfrm>
            <a:off x="777240" y="3337560"/>
            <a:ext cx="5074920" cy="1783080"/>
          </a:xfrm>
          <a:prstGeom prst="roundRect">
            <a:avLst>
              <a:gd name="adj" fmla="val 4103"/>
            </a:avLst>
          </a:prstGeom>
          <a:solidFill>
            <a:srgbClr val="E8F5F2"/>
          </a:solidFill>
          <a:ln w="10160">
            <a:solidFill>
              <a:srgbClr val="2A9D8F"/>
            </a:solidFill>
            <a:prstDash val="solid"/>
          </a:ln>
        </p:spPr>
      </p:sp>
      <p:sp>
        <p:nvSpPr>
          <p:cNvPr id="17" name="Text 14"/>
          <p:cNvSpPr txBox="1"/>
          <p:nvPr/>
        </p:nvSpPr>
        <p:spPr>
          <a:xfrm>
            <a:off x="978408" y="3502152"/>
            <a:ext cx="1097280" cy="43891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2A9D8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算法</a:t>
            </a:r>
            <a:endParaRPr lang="en-US" sz="2200" dirty="0"/>
          </a:p>
        </p:txBody>
      </p:sp>
      <p:sp>
        <p:nvSpPr>
          <p:cNvPr id="18" name="Text 15"/>
          <p:cNvSpPr txBox="1"/>
          <p:nvPr/>
        </p:nvSpPr>
        <p:spPr>
          <a:xfrm>
            <a:off x="2103120" y="3502152"/>
            <a:ext cx="3456432" cy="43891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问题建模、复杂度、近似与优化</a:t>
            </a:r>
            <a:endParaRPr lang="en-US" sz="1600" dirty="0"/>
          </a:p>
        </p:txBody>
      </p:sp>
      <p:sp>
        <p:nvSpPr>
          <p:cNvPr id="19" name="Text 16"/>
          <p:cNvSpPr txBox="1"/>
          <p:nvPr/>
        </p:nvSpPr>
        <p:spPr>
          <a:xfrm>
            <a:off x="2103120" y="4114800"/>
            <a:ext cx="3456432" cy="3657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Model · Algorithm · Complexity</a:t>
            </a:r>
            <a:endParaRPr lang="en-US" sz="1300" dirty="0"/>
          </a:p>
        </p:txBody>
      </p:sp>
      <p:sp>
        <p:nvSpPr>
          <p:cNvPr id="20" name="Shape 17"/>
          <p:cNvSpPr/>
          <p:nvPr/>
        </p:nvSpPr>
        <p:spPr>
          <a:xfrm>
            <a:off x="6309360" y="3337560"/>
            <a:ext cx="5074920" cy="1783080"/>
          </a:xfrm>
          <a:prstGeom prst="roundRect">
            <a:avLst>
              <a:gd name="adj" fmla="val 4103"/>
            </a:avLst>
          </a:prstGeom>
          <a:solidFill>
            <a:srgbClr val="FBF2E5"/>
          </a:solidFill>
          <a:ln w="10160">
            <a:solidFill>
              <a:srgbClr val="E59B35"/>
            </a:solidFill>
            <a:prstDash val="solid"/>
          </a:ln>
        </p:spPr>
      </p:sp>
      <p:sp>
        <p:nvSpPr>
          <p:cNvPr id="21" name="Text 18"/>
          <p:cNvSpPr txBox="1"/>
          <p:nvPr/>
        </p:nvSpPr>
        <p:spPr>
          <a:xfrm>
            <a:off x="6510528" y="3502152"/>
            <a:ext cx="1097280" cy="43891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E59B35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应用</a:t>
            </a:r>
            <a:endParaRPr lang="en-US" sz="2200" dirty="0"/>
          </a:p>
        </p:txBody>
      </p:sp>
      <p:sp>
        <p:nvSpPr>
          <p:cNvPr id="22" name="Text 19"/>
          <p:cNvSpPr txBox="1"/>
          <p:nvPr/>
        </p:nvSpPr>
        <p:spPr>
          <a:xfrm>
            <a:off x="7635240" y="3502152"/>
            <a:ext cx="3456432" cy="43891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真实场景、数据、用户与价值</a:t>
            </a:r>
            <a:endParaRPr lang="en-US" sz="1600" dirty="0"/>
          </a:p>
        </p:txBody>
      </p:sp>
      <p:sp>
        <p:nvSpPr>
          <p:cNvPr id="23" name="Text 20"/>
          <p:cNvSpPr txBox="1"/>
          <p:nvPr/>
        </p:nvSpPr>
        <p:spPr>
          <a:xfrm>
            <a:off x="7635240" y="4114800"/>
            <a:ext cx="3456432" cy="3657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Scenario · Data · Evaluation</a:t>
            </a:r>
            <a:endParaRPr lang="en-US" sz="1300" dirty="0"/>
          </a:p>
        </p:txBody>
      </p:sp>
      <p:sp>
        <p:nvSpPr>
          <p:cNvPr id="24" name="Text 21"/>
          <p:cNvSpPr txBox="1"/>
          <p:nvPr/>
        </p:nvSpPr>
        <p:spPr>
          <a:xfrm>
            <a:off x="1097280" y="5577840"/>
            <a:ext cx="9966960" cy="43891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2D9CD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分类帮助我们选择合适的方法与证据；真实研究往往跨越多个类别。</a:t>
            </a:r>
            <a:endParaRPr lang="en-US" sz="18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ppt-template-media/image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6304" y="91440"/>
            <a:ext cx="301752" cy="301752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46304" y="448056"/>
            <a:ext cx="11905488" cy="0"/>
          </a:xfrm>
          <a:prstGeom prst="line">
            <a:avLst/>
          </a:prstGeom>
          <a:noFill/>
          <a:ln w="13970">
            <a:solidFill>
              <a:srgbClr val="2D9CDB"/>
            </a:solidFill>
            <a:prstDash val="solid"/>
          </a:ln>
        </p:spPr>
      </p:sp>
      <p:sp>
        <p:nvSpPr>
          <p:cNvPr id="4" name="Text 1"/>
          <p:cNvSpPr txBox="1"/>
          <p:nvPr/>
        </p:nvSpPr>
        <p:spPr>
          <a:xfrm>
            <a:off x="603504" y="91440"/>
            <a:ext cx="10789920" cy="3840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理论研究：建立性质、边界与保证</a:t>
            </a:r>
            <a:endParaRPr lang="en-US" sz="2600" dirty="0"/>
          </a:p>
        </p:txBody>
      </p:sp>
      <p:sp>
        <p:nvSpPr>
          <p:cNvPr id="5" name="Shape 2"/>
          <p:cNvSpPr/>
          <p:nvPr/>
        </p:nvSpPr>
        <p:spPr>
          <a:xfrm>
            <a:off x="0" y="6647688"/>
            <a:ext cx="12191695" cy="210312"/>
          </a:xfrm>
          <a:prstGeom prst="rect">
            <a:avLst/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6" name="Text 3"/>
          <p:cNvSpPr txBox="1"/>
          <p:nvPr/>
        </p:nvSpPr>
        <p:spPr>
          <a:xfrm>
            <a:off x="164592" y="6652260"/>
            <a:ext cx="2011680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950" i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科研引言</a:t>
            </a:r>
            <a:endParaRPr lang="en-US" sz="950" dirty="0"/>
          </a:p>
        </p:txBody>
      </p:sp>
      <p:sp>
        <p:nvSpPr>
          <p:cNvPr id="7" name="Text 4"/>
          <p:cNvSpPr txBox="1"/>
          <p:nvPr/>
        </p:nvSpPr>
        <p:spPr>
          <a:xfrm>
            <a:off x="10881360" y="6652260"/>
            <a:ext cx="1051560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r" indent="0" marL="0">
              <a:buNone/>
            </a:pPr>
            <a:r>
              <a:rPr lang="en-US" sz="950" i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Slide 27</a:t>
            </a:r>
            <a:endParaRPr lang="en-US" sz="950" dirty="0"/>
          </a:p>
        </p:txBody>
      </p:sp>
      <p:sp>
        <p:nvSpPr>
          <p:cNvPr id="8" name="Shape 5"/>
          <p:cNvSpPr/>
          <p:nvPr/>
        </p:nvSpPr>
        <p:spPr>
          <a:xfrm>
            <a:off x="731520" y="1143000"/>
            <a:ext cx="3383280" cy="3566160"/>
          </a:xfrm>
          <a:prstGeom prst="roundRect">
            <a:avLst>
              <a:gd name="adj" fmla="val 2162"/>
            </a:avLst>
          </a:prstGeom>
          <a:solidFill>
            <a:srgbClr val="F9EAEA"/>
          </a:solidFill>
          <a:ln w="10160">
            <a:solidFill>
              <a:srgbClr val="D95C5C"/>
            </a:solidFill>
            <a:prstDash val="solid"/>
          </a:ln>
        </p:spPr>
      </p:sp>
      <p:sp>
        <p:nvSpPr>
          <p:cNvPr id="9" name="Text 6"/>
          <p:cNvSpPr txBox="1"/>
          <p:nvPr/>
        </p:nvSpPr>
        <p:spPr>
          <a:xfrm>
            <a:off x="932688" y="1289304"/>
            <a:ext cx="2980944" cy="3840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D95C5C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关注问题</a:t>
            </a:r>
            <a:endParaRPr lang="en-US" sz="2200" dirty="0"/>
          </a:p>
        </p:txBody>
      </p:sp>
      <p:sp>
        <p:nvSpPr>
          <p:cNvPr id="10" name="Text 7"/>
          <p:cNvSpPr txBox="1"/>
          <p:nvPr/>
        </p:nvSpPr>
        <p:spPr>
          <a:xfrm>
            <a:off x="932688" y="1737360"/>
            <a:ext cx="2980944" cy="281635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某问题是否可解？</a:t>
            </a:r>
            <a:endParaRPr lang="en-US" sz="1600" dirty="0"/>
          </a:p>
          <a:p>
            <a:pPr algn="l" indent="0" marL="0">
              <a:buNone/>
            </a:pPr>
            <a:r>
              <a:rPr lang="en-US" sz="16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最优复杂度是多少？</a:t>
            </a:r>
            <a:endParaRPr lang="en-US" sz="1600" dirty="0"/>
          </a:p>
          <a:p>
            <a:pPr algn="l" indent="0" marL="0">
              <a:buNone/>
            </a:pPr>
            <a:r>
              <a:rPr lang="en-US" sz="16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能否证明上界、下界或不可能性？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4407408" y="1143000"/>
            <a:ext cx="3383280" cy="3566160"/>
          </a:xfrm>
          <a:prstGeom prst="roundRect">
            <a:avLst>
              <a:gd name="adj" fmla="val 2162"/>
            </a:avLst>
          </a:prstGeom>
          <a:solidFill>
            <a:srgbClr val="EAF5FB"/>
          </a:solidFill>
          <a:ln w="10160">
            <a:solidFill>
              <a:srgbClr val="2D9CDB"/>
            </a:solidFill>
            <a:prstDash val="solid"/>
          </a:ln>
        </p:spPr>
      </p:sp>
      <p:sp>
        <p:nvSpPr>
          <p:cNvPr id="12" name="Text 9"/>
          <p:cNvSpPr txBox="1"/>
          <p:nvPr/>
        </p:nvSpPr>
        <p:spPr>
          <a:xfrm>
            <a:off x="4608576" y="1289304"/>
            <a:ext cx="2980944" cy="3840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D9CD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主要方法</a:t>
            </a:r>
            <a:endParaRPr lang="en-US" sz="2200" dirty="0"/>
          </a:p>
        </p:txBody>
      </p:sp>
      <p:sp>
        <p:nvSpPr>
          <p:cNvPr id="13" name="Text 10"/>
          <p:cNvSpPr txBox="1"/>
          <p:nvPr/>
        </p:nvSpPr>
        <p:spPr>
          <a:xfrm>
            <a:off x="4608576" y="1737360"/>
            <a:ext cx="2980944" cy="281635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形式化定义</a:t>
            </a:r>
            <a:endParaRPr lang="en-US" sz="1600" dirty="0"/>
          </a:p>
          <a:p>
            <a:pPr algn="l" indent="0" marL="0">
              <a:buNone/>
            </a:pPr>
            <a:r>
              <a:rPr lang="en-US" sz="16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定理与证明</a:t>
            </a:r>
            <a:endParaRPr lang="en-US" sz="1600" dirty="0"/>
          </a:p>
          <a:p>
            <a:pPr algn="l" indent="0" marL="0">
              <a:buNone/>
            </a:pPr>
            <a:r>
              <a:rPr lang="en-US" sz="16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反例构造</a:t>
            </a:r>
            <a:endParaRPr lang="en-US" sz="1600" dirty="0"/>
          </a:p>
          <a:p>
            <a:pPr algn="l" indent="0" marL="0">
              <a:buNone/>
            </a:pPr>
            <a:r>
              <a:rPr lang="en-US" sz="16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复杂度与概率分析</a:t>
            </a:r>
            <a:endParaRPr lang="en-US" sz="1600" dirty="0"/>
          </a:p>
        </p:txBody>
      </p:sp>
      <p:sp>
        <p:nvSpPr>
          <p:cNvPr id="14" name="Shape 11"/>
          <p:cNvSpPr/>
          <p:nvPr/>
        </p:nvSpPr>
        <p:spPr>
          <a:xfrm>
            <a:off x="8083296" y="1143000"/>
            <a:ext cx="3383280" cy="3566160"/>
          </a:xfrm>
          <a:prstGeom prst="roundRect">
            <a:avLst>
              <a:gd name="adj" fmla="val 2162"/>
            </a:avLst>
          </a:prstGeom>
          <a:solidFill>
            <a:srgbClr val="E8F5F2"/>
          </a:solidFill>
          <a:ln w="10160">
            <a:solidFill>
              <a:srgbClr val="2A9D8F"/>
            </a:solidFill>
            <a:prstDash val="solid"/>
          </a:ln>
        </p:spPr>
      </p:sp>
      <p:sp>
        <p:nvSpPr>
          <p:cNvPr id="15" name="Text 12"/>
          <p:cNvSpPr txBox="1"/>
          <p:nvPr/>
        </p:nvSpPr>
        <p:spPr>
          <a:xfrm>
            <a:off x="8284464" y="1289304"/>
            <a:ext cx="2980944" cy="3840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A9D8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关键证据</a:t>
            </a:r>
            <a:endParaRPr lang="en-US" sz="2200" dirty="0"/>
          </a:p>
        </p:txBody>
      </p:sp>
      <p:sp>
        <p:nvSpPr>
          <p:cNvPr id="16" name="Text 13"/>
          <p:cNvSpPr txBox="1"/>
          <p:nvPr/>
        </p:nvSpPr>
        <p:spPr>
          <a:xfrm>
            <a:off x="8284464" y="1737360"/>
            <a:ext cx="2980944" cy="281635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证明是否正确</a:t>
            </a:r>
            <a:endParaRPr lang="en-US" sz="1600" dirty="0"/>
          </a:p>
          <a:p>
            <a:pPr algn="l" indent="0" marL="0">
              <a:buNone/>
            </a:pPr>
            <a:r>
              <a:rPr lang="en-US" sz="16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假设是否必要</a:t>
            </a:r>
            <a:endParaRPr lang="en-US" sz="1600" dirty="0"/>
          </a:p>
          <a:p>
            <a:pPr algn="l" indent="0" marL="0">
              <a:buNone/>
            </a:pPr>
            <a:r>
              <a:rPr lang="en-US" sz="16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边界是否紧</a:t>
            </a:r>
            <a:endParaRPr lang="en-US" sz="1600" dirty="0"/>
          </a:p>
          <a:p>
            <a:pPr algn="l" indent="0" marL="0">
              <a:buNone/>
            </a:pPr>
            <a:r>
              <a:rPr lang="en-US" sz="16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反例是否覆盖错误主张</a:t>
            </a:r>
            <a:endParaRPr lang="en-US" sz="1600" dirty="0"/>
          </a:p>
        </p:txBody>
      </p:sp>
      <p:sp>
        <p:nvSpPr>
          <p:cNvPr id="17" name="Shape 14"/>
          <p:cNvSpPr/>
          <p:nvPr/>
        </p:nvSpPr>
        <p:spPr>
          <a:xfrm>
            <a:off x="1051560" y="5166360"/>
            <a:ext cx="10058400" cy="594360"/>
          </a:xfrm>
          <a:prstGeom prst="roundRect">
            <a:avLst>
              <a:gd name="adj" fmla="val 12308"/>
            </a:avLst>
          </a:prstGeom>
          <a:solidFill>
            <a:srgbClr val="F1F3F4"/>
          </a:solidFill>
          <a:ln w="10160">
            <a:solidFill>
              <a:srgbClr val="C8D5DC"/>
            </a:solidFill>
            <a:prstDash val="solid"/>
          </a:ln>
        </p:spPr>
      </p:sp>
      <p:sp>
        <p:nvSpPr>
          <p:cNvPr id="18" name="Text 15"/>
          <p:cNvSpPr txBox="1"/>
          <p:nvPr/>
        </p:nvSpPr>
        <p:spPr>
          <a:xfrm>
            <a:off x="1371600" y="5294376"/>
            <a:ext cx="9418320" cy="329184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示例问题：在给定约束下，是否存在更快算法？某种近似比能否被突破？</a:t>
            </a:r>
            <a:endParaRPr lang="en-US" sz="16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ppt-template-media/image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6304" y="91440"/>
            <a:ext cx="301752" cy="301752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46304" y="448056"/>
            <a:ext cx="11905488" cy="0"/>
          </a:xfrm>
          <a:prstGeom prst="line">
            <a:avLst/>
          </a:prstGeom>
          <a:noFill/>
          <a:ln w="13970">
            <a:solidFill>
              <a:srgbClr val="2D9CDB"/>
            </a:solidFill>
            <a:prstDash val="solid"/>
          </a:ln>
        </p:spPr>
      </p:sp>
      <p:sp>
        <p:nvSpPr>
          <p:cNvPr id="4" name="Text 1"/>
          <p:cNvSpPr txBox="1"/>
          <p:nvPr/>
        </p:nvSpPr>
        <p:spPr>
          <a:xfrm>
            <a:off x="603504" y="91440"/>
            <a:ext cx="10789920" cy="3840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系统研究：在真实约束下构建并测量</a:t>
            </a:r>
            <a:endParaRPr lang="en-US" sz="2600" dirty="0"/>
          </a:p>
        </p:txBody>
      </p:sp>
      <p:sp>
        <p:nvSpPr>
          <p:cNvPr id="5" name="Shape 2"/>
          <p:cNvSpPr/>
          <p:nvPr/>
        </p:nvSpPr>
        <p:spPr>
          <a:xfrm>
            <a:off x="0" y="6647688"/>
            <a:ext cx="12191695" cy="210312"/>
          </a:xfrm>
          <a:prstGeom prst="rect">
            <a:avLst/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6" name="Text 3"/>
          <p:cNvSpPr txBox="1"/>
          <p:nvPr/>
        </p:nvSpPr>
        <p:spPr>
          <a:xfrm>
            <a:off x="164592" y="6652260"/>
            <a:ext cx="2011680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950" i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科研引言</a:t>
            </a:r>
            <a:endParaRPr lang="en-US" sz="950" dirty="0"/>
          </a:p>
        </p:txBody>
      </p:sp>
      <p:sp>
        <p:nvSpPr>
          <p:cNvPr id="7" name="Text 4"/>
          <p:cNvSpPr txBox="1"/>
          <p:nvPr/>
        </p:nvSpPr>
        <p:spPr>
          <a:xfrm>
            <a:off x="10881360" y="6652260"/>
            <a:ext cx="1051560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r" indent="0" marL="0">
              <a:buNone/>
            </a:pPr>
            <a:r>
              <a:rPr lang="en-US" sz="950" i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Slide 28</a:t>
            </a:r>
            <a:endParaRPr lang="en-US" sz="950" dirty="0"/>
          </a:p>
        </p:txBody>
      </p:sp>
      <p:sp>
        <p:nvSpPr>
          <p:cNvPr id="8" name="Shape 5"/>
          <p:cNvSpPr/>
          <p:nvPr/>
        </p:nvSpPr>
        <p:spPr>
          <a:xfrm>
            <a:off x="502920" y="1417320"/>
            <a:ext cx="1901952" cy="1874520"/>
          </a:xfrm>
          <a:prstGeom prst="roundRect">
            <a:avLst>
              <a:gd name="adj" fmla="val 3902"/>
            </a:avLst>
          </a:prstGeom>
          <a:solidFill>
            <a:srgbClr val="EAF5FB"/>
          </a:solidFill>
          <a:ln w="10160">
            <a:solidFill>
              <a:srgbClr val="2D9CDB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667512" y="1581912"/>
            <a:ext cx="438912" cy="347472"/>
          </a:xfrm>
          <a:prstGeom prst="roundRect">
            <a:avLst>
              <a:gd name="adj" fmla="val 21053"/>
            </a:avLst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10" name="Text 7"/>
          <p:cNvSpPr txBox="1"/>
          <p:nvPr/>
        </p:nvSpPr>
        <p:spPr>
          <a:xfrm>
            <a:off x="667512" y="1581912"/>
            <a:ext cx="438912" cy="3474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1</a:t>
            </a:r>
            <a:endParaRPr lang="en-US" sz="1200" dirty="0"/>
          </a:p>
        </p:txBody>
      </p:sp>
      <p:sp>
        <p:nvSpPr>
          <p:cNvPr id="11" name="Text 8"/>
          <p:cNvSpPr txBox="1"/>
          <p:nvPr/>
        </p:nvSpPr>
        <p:spPr>
          <a:xfrm>
            <a:off x="1216152" y="1536192"/>
            <a:ext cx="1033272" cy="4572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工作负载</a:t>
            </a:r>
            <a:endParaRPr lang="en-US" sz="1600" dirty="0"/>
          </a:p>
        </p:txBody>
      </p:sp>
      <p:sp>
        <p:nvSpPr>
          <p:cNvPr id="12" name="Text 9"/>
          <p:cNvSpPr txBox="1"/>
          <p:nvPr/>
        </p:nvSpPr>
        <p:spPr>
          <a:xfrm>
            <a:off x="704088" y="2057400"/>
            <a:ext cx="1499616" cy="108813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用户与任务需求</a:t>
            </a:r>
            <a:endParaRPr lang="en-US" sz="1300" dirty="0"/>
          </a:p>
        </p:txBody>
      </p:sp>
      <p:sp>
        <p:nvSpPr>
          <p:cNvPr id="13" name="Shape 10"/>
          <p:cNvSpPr/>
          <p:nvPr/>
        </p:nvSpPr>
        <p:spPr>
          <a:xfrm>
            <a:off x="2386584" y="2212848"/>
            <a:ext cx="393192" cy="384048"/>
          </a:xfrm>
          <a:prstGeom prst="chevron">
            <a:avLst/>
          </a:prstGeom>
          <a:solidFill>
            <a:srgbClr val="8C969C"/>
          </a:solidFill>
          <a:ln w="12700">
            <a:solidFill>
              <a:srgbClr val="8C969C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2862072" y="1417320"/>
            <a:ext cx="1901952" cy="1874520"/>
          </a:xfrm>
          <a:prstGeom prst="roundRect">
            <a:avLst>
              <a:gd name="adj" fmla="val 3902"/>
            </a:avLst>
          </a:prstGeom>
          <a:solidFill>
            <a:srgbClr val="EAF5FB"/>
          </a:solidFill>
          <a:ln w="10160">
            <a:solidFill>
              <a:srgbClr val="2D9CDB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3026664" y="1581912"/>
            <a:ext cx="438912" cy="347472"/>
          </a:xfrm>
          <a:prstGeom prst="roundRect">
            <a:avLst>
              <a:gd name="adj" fmla="val 21053"/>
            </a:avLst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16" name="Text 13"/>
          <p:cNvSpPr txBox="1"/>
          <p:nvPr/>
        </p:nvSpPr>
        <p:spPr>
          <a:xfrm>
            <a:off x="3026664" y="1581912"/>
            <a:ext cx="438912" cy="3474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2</a:t>
            </a:r>
            <a:endParaRPr lang="en-US" sz="1200" dirty="0"/>
          </a:p>
        </p:txBody>
      </p:sp>
      <p:sp>
        <p:nvSpPr>
          <p:cNvPr id="17" name="Text 14"/>
          <p:cNvSpPr txBox="1"/>
          <p:nvPr/>
        </p:nvSpPr>
        <p:spPr>
          <a:xfrm>
            <a:off x="3575304" y="1536192"/>
            <a:ext cx="1033272" cy="4572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瓶颈</a:t>
            </a:r>
            <a:endParaRPr lang="en-US" sz="1600" dirty="0"/>
          </a:p>
        </p:txBody>
      </p:sp>
      <p:sp>
        <p:nvSpPr>
          <p:cNvPr id="18" name="Text 15"/>
          <p:cNvSpPr txBox="1"/>
          <p:nvPr/>
        </p:nvSpPr>
        <p:spPr>
          <a:xfrm>
            <a:off x="3063240" y="2057400"/>
            <a:ext cx="1499616" cy="108813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资源与关键路径</a:t>
            </a:r>
            <a:endParaRPr lang="en-US" sz="1300" dirty="0"/>
          </a:p>
        </p:txBody>
      </p:sp>
      <p:sp>
        <p:nvSpPr>
          <p:cNvPr id="19" name="Shape 16"/>
          <p:cNvSpPr/>
          <p:nvPr/>
        </p:nvSpPr>
        <p:spPr>
          <a:xfrm>
            <a:off x="4745736" y="2212848"/>
            <a:ext cx="393192" cy="384048"/>
          </a:xfrm>
          <a:prstGeom prst="chevron">
            <a:avLst/>
          </a:prstGeom>
          <a:solidFill>
            <a:srgbClr val="8C969C"/>
          </a:solidFill>
          <a:ln w="12700">
            <a:solidFill>
              <a:srgbClr val="8C969C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5221224" y="1417320"/>
            <a:ext cx="1901952" cy="1874520"/>
          </a:xfrm>
          <a:prstGeom prst="roundRect">
            <a:avLst>
              <a:gd name="adj" fmla="val 3902"/>
            </a:avLst>
          </a:prstGeom>
          <a:solidFill>
            <a:srgbClr val="EAF5FB"/>
          </a:solidFill>
          <a:ln w="10160">
            <a:solidFill>
              <a:srgbClr val="2D9CDB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5385816" y="1581912"/>
            <a:ext cx="438912" cy="347472"/>
          </a:xfrm>
          <a:prstGeom prst="roundRect">
            <a:avLst>
              <a:gd name="adj" fmla="val 21053"/>
            </a:avLst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22" name="Text 19"/>
          <p:cNvSpPr txBox="1"/>
          <p:nvPr/>
        </p:nvSpPr>
        <p:spPr>
          <a:xfrm>
            <a:off x="5385816" y="1581912"/>
            <a:ext cx="438912" cy="3474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3</a:t>
            </a:r>
            <a:endParaRPr lang="en-US" sz="1200" dirty="0"/>
          </a:p>
        </p:txBody>
      </p:sp>
      <p:sp>
        <p:nvSpPr>
          <p:cNvPr id="23" name="Text 20"/>
          <p:cNvSpPr txBox="1"/>
          <p:nvPr/>
        </p:nvSpPr>
        <p:spPr>
          <a:xfrm>
            <a:off x="5934456" y="1536192"/>
            <a:ext cx="1033272" cy="4572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设计</a:t>
            </a:r>
            <a:endParaRPr lang="en-US" sz="1600" dirty="0"/>
          </a:p>
        </p:txBody>
      </p:sp>
      <p:sp>
        <p:nvSpPr>
          <p:cNvPr id="24" name="Text 21"/>
          <p:cNvSpPr txBox="1"/>
          <p:nvPr/>
        </p:nvSpPr>
        <p:spPr>
          <a:xfrm>
            <a:off x="5422392" y="2057400"/>
            <a:ext cx="1499616" cy="108813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架构与机制</a:t>
            </a:r>
            <a:endParaRPr lang="en-US" sz="1300" dirty="0"/>
          </a:p>
        </p:txBody>
      </p:sp>
      <p:sp>
        <p:nvSpPr>
          <p:cNvPr id="25" name="Shape 22"/>
          <p:cNvSpPr/>
          <p:nvPr/>
        </p:nvSpPr>
        <p:spPr>
          <a:xfrm>
            <a:off x="7104888" y="2212848"/>
            <a:ext cx="393192" cy="384048"/>
          </a:xfrm>
          <a:prstGeom prst="chevron">
            <a:avLst/>
          </a:prstGeom>
          <a:solidFill>
            <a:srgbClr val="8C969C"/>
          </a:solidFill>
          <a:ln w="12700">
            <a:solidFill>
              <a:srgbClr val="8C969C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7580376" y="1417320"/>
            <a:ext cx="1901952" cy="1874520"/>
          </a:xfrm>
          <a:prstGeom prst="roundRect">
            <a:avLst>
              <a:gd name="adj" fmla="val 3902"/>
            </a:avLst>
          </a:prstGeom>
          <a:solidFill>
            <a:srgbClr val="EAF5FB"/>
          </a:solidFill>
          <a:ln w="10160">
            <a:solidFill>
              <a:srgbClr val="2D9CDB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7744968" y="1581912"/>
            <a:ext cx="438912" cy="347472"/>
          </a:xfrm>
          <a:prstGeom prst="roundRect">
            <a:avLst>
              <a:gd name="adj" fmla="val 21053"/>
            </a:avLst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28" name="Text 25"/>
          <p:cNvSpPr txBox="1"/>
          <p:nvPr/>
        </p:nvSpPr>
        <p:spPr>
          <a:xfrm>
            <a:off x="7744968" y="1581912"/>
            <a:ext cx="438912" cy="3474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4</a:t>
            </a:r>
            <a:endParaRPr lang="en-US" sz="1200" dirty="0"/>
          </a:p>
        </p:txBody>
      </p:sp>
      <p:sp>
        <p:nvSpPr>
          <p:cNvPr id="29" name="Text 26"/>
          <p:cNvSpPr txBox="1"/>
          <p:nvPr/>
        </p:nvSpPr>
        <p:spPr>
          <a:xfrm>
            <a:off x="8293608" y="1536192"/>
            <a:ext cx="1033272" cy="4572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原型</a:t>
            </a:r>
            <a:endParaRPr lang="en-US" sz="1600" dirty="0"/>
          </a:p>
        </p:txBody>
      </p:sp>
      <p:sp>
        <p:nvSpPr>
          <p:cNvPr id="30" name="Text 27"/>
          <p:cNvSpPr txBox="1"/>
          <p:nvPr/>
        </p:nvSpPr>
        <p:spPr>
          <a:xfrm>
            <a:off x="7781544" y="2057400"/>
            <a:ext cx="1499616" cy="108813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最小可运行系统</a:t>
            </a:r>
            <a:endParaRPr lang="en-US" sz="1300" dirty="0"/>
          </a:p>
        </p:txBody>
      </p:sp>
      <p:sp>
        <p:nvSpPr>
          <p:cNvPr id="31" name="Shape 28"/>
          <p:cNvSpPr/>
          <p:nvPr/>
        </p:nvSpPr>
        <p:spPr>
          <a:xfrm>
            <a:off x="9464040" y="2212848"/>
            <a:ext cx="393192" cy="384048"/>
          </a:xfrm>
          <a:prstGeom prst="chevron">
            <a:avLst/>
          </a:prstGeom>
          <a:solidFill>
            <a:srgbClr val="8C969C"/>
          </a:solidFill>
          <a:ln w="12700">
            <a:solidFill>
              <a:srgbClr val="8C969C"/>
            </a:solidFill>
            <a:prstDash val="solid"/>
          </a:ln>
        </p:spPr>
      </p:sp>
      <p:sp>
        <p:nvSpPr>
          <p:cNvPr id="32" name="Shape 29"/>
          <p:cNvSpPr/>
          <p:nvPr/>
        </p:nvSpPr>
        <p:spPr>
          <a:xfrm>
            <a:off x="9939528" y="1417320"/>
            <a:ext cx="1901952" cy="1874520"/>
          </a:xfrm>
          <a:prstGeom prst="roundRect">
            <a:avLst>
              <a:gd name="adj" fmla="val 3902"/>
            </a:avLst>
          </a:prstGeom>
          <a:solidFill>
            <a:srgbClr val="EAF5FB"/>
          </a:solidFill>
          <a:ln w="10160">
            <a:solidFill>
              <a:srgbClr val="2D9CDB"/>
            </a:solidFill>
            <a:prstDash val="solid"/>
          </a:ln>
        </p:spPr>
      </p:sp>
      <p:sp>
        <p:nvSpPr>
          <p:cNvPr id="33" name="Shape 30"/>
          <p:cNvSpPr/>
          <p:nvPr/>
        </p:nvSpPr>
        <p:spPr>
          <a:xfrm>
            <a:off x="10104120" y="1581912"/>
            <a:ext cx="438912" cy="347472"/>
          </a:xfrm>
          <a:prstGeom prst="roundRect">
            <a:avLst>
              <a:gd name="adj" fmla="val 21053"/>
            </a:avLst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34" name="Text 31"/>
          <p:cNvSpPr txBox="1"/>
          <p:nvPr/>
        </p:nvSpPr>
        <p:spPr>
          <a:xfrm>
            <a:off x="10104120" y="1581912"/>
            <a:ext cx="438912" cy="3474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5</a:t>
            </a:r>
            <a:endParaRPr lang="en-US" sz="1200" dirty="0"/>
          </a:p>
        </p:txBody>
      </p:sp>
      <p:sp>
        <p:nvSpPr>
          <p:cNvPr id="35" name="Text 32"/>
          <p:cNvSpPr txBox="1"/>
          <p:nvPr/>
        </p:nvSpPr>
        <p:spPr>
          <a:xfrm>
            <a:off x="10652760" y="1536192"/>
            <a:ext cx="1033272" cy="4572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测量</a:t>
            </a:r>
            <a:endParaRPr lang="en-US" sz="1600" dirty="0"/>
          </a:p>
        </p:txBody>
      </p:sp>
      <p:sp>
        <p:nvSpPr>
          <p:cNvPr id="36" name="Text 33"/>
          <p:cNvSpPr txBox="1"/>
          <p:nvPr/>
        </p:nvSpPr>
        <p:spPr>
          <a:xfrm>
            <a:off x="10140696" y="2057400"/>
            <a:ext cx="1499616" cy="108813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性能、开销、可靠性</a:t>
            </a:r>
            <a:endParaRPr lang="en-US" sz="1300" dirty="0"/>
          </a:p>
        </p:txBody>
      </p:sp>
      <p:sp>
        <p:nvSpPr>
          <p:cNvPr id="37" name="Shape 34"/>
          <p:cNvSpPr/>
          <p:nvPr/>
        </p:nvSpPr>
        <p:spPr>
          <a:xfrm>
            <a:off x="1965960" y="3886200"/>
            <a:ext cx="2834640" cy="457200"/>
          </a:xfrm>
          <a:prstGeom prst="rect">
            <a:avLst/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38" name="Text 35"/>
          <p:cNvSpPr txBox="1"/>
          <p:nvPr/>
        </p:nvSpPr>
        <p:spPr>
          <a:xfrm>
            <a:off x="2039112" y="3913632"/>
            <a:ext cx="2688336" cy="40233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关键主张</a:t>
            </a:r>
            <a:endParaRPr lang="en-US" sz="1250" dirty="0"/>
          </a:p>
        </p:txBody>
      </p:sp>
      <p:sp>
        <p:nvSpPr>
          <p:cNvPr id="39" name="Shape 36"/>
          <p:cNvSpPr/>
          <p:nvPr/>
        </p:nvSpPr>
        <p:spPr>
          <a:xfrm>
            <a:off x="4800600" y="3886200"/>
            <a:ext cx="5394960" cy="457200"/>
          </a:xfrm>
          <a:prstGeom prst="rect">
            <a:avLst/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40" name="Text 37"/>
          <p:cNvSpPr txBox="1"/>
          <p:nvPr/>
        </p:nvSpPr>
        <p:spPr>
          <a:xfrm>
            <a:off x="4873752" y="3913632"/>
            <a:ext cx="5248656" cy="40233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需要的证据</a:t>
            </a:r>
            <a:endParaRPr lang="en-US" sz="1250" dirty="0"/>
          </a:p>
        </p:txBody>
      </p:sp>
      <p:sp>
        <p:nvSpPr>
          <p:cNvPr id="41" name="Shape 38"/>
          <p:cNvSpPr/>
          <p:nvPr/>
        </p:nvSpPr>
        <p:spPr>
          <a:xfrm>
            <a:off x="1965960" y="4343400"/>
            <a:ext cx="2834640" cy="457200"/>
          </a:xfrm>
          <a:prstGeom prst="rect">
            <a:avLst/>
          </a:prstGeom>
          <a:solidFill>
            <a:srgbClr val="FFFFFF"/>
          </a:solidFill>
          <a:ln w="10160">
            <a:solidFill>
              <a:srgbClr val="C8D5DC"/>
            </a:solidFill>
            <a:prstDash val="solid"/>
          </a:ln>
        </p:spPr>
      </p:sp>
      <p:sp>
        <p:nvSpPr>
          <p:cNvPr id="42" name="Text 39"/>
          <p:cNvSpPr txBox="1"/>
          <p:nvPr/>
        </p:nvSpPr>
        <p:spPr>
          <a:xfrm>
            <a:off x="2039112" y="4370832"/>
            <a:ext cx="2688336" cy="40233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15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更快</a:t>
            </a:r>
            <a:endParaRPr lang="en-US" sz="1150" dirty="0"/>
          </a:p>
        </p:txBody>
      </p:sp>
      <p:sp>
        <p:nvSpPr>
          <p:cNvPr id="43" name="Shape 40"/>
          <p:cNvSpPr/>
          <p:nvPr/>
        </p:nvSpPr>
        <p:spPr>
          <a:xfrm>
            <a:off x="4800600" y="4343400"/>
            <a:ext cx="5394960" cy="457200"/>
          </a:xfrm>
          <a:prstGeom prst="rect">
            <a:avLst/>
          </a:prstGeom>
          <a:solidFill>
            <a:srgbClr val="FFFFFF"/>
          </a:solidFill>
          <a:ln w="10160">
            <a:solidFill>
              <a:srgbClr val="C8D5DC"/>
            </a:solidFill>
            <a:prstDash val="solid"/>
          </a:ln>
        </p:spPr>
      </p:sp>
      <p:sp>
        <p:nvSpPr>
          <p:cNvPr id="44" name="Text 41"/>
          <p:cNvSpPr txBox="1"/>
          <p:nvPr/>
        </p:nvSpPr>
        <p:spPr>
          <a:xfrm>
            <a:off x="4873752" y="4370832"/>
            <a:ext cx="5248656" cy="40233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15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公平基线、端到端与分阶段耗时</a:t>
            </a:r>
            <a:endParaRPr lang="en-US" sz="1150" dirty="0"/>
          </a:p>
        </p:txBody>
      </p:sp>
      <p:sp>
        <p:nvSpPr>
          <p:cNvPr id="45" name="Shape 42"/>
          <p:cNvSpPr/>
          <p:nvPr/>
        </p:nvSpPr>
        <p:spPr>
          <a:xfrm>
            <a:off x="1965960" y="4800600"/>
            <a:ext cx="2834640" cy="457200"/>
          </a:xfrm>
          <a:prstGeom prst="rect">
            <a:avLst/>
          </a:prstGeom>
          <a:solidFill>
            <a:srgbClr val="F2F5F7"/>
          </a:solidFill>
          <a:ln w="10160">
            <a:solidFill>
              <a:srgbClr val="C8D5DC"/>
            </a:solidFill>
            <a:prstDash val="solid"/>
          </a:ln>
        </p:spPr>
      </p:sp>
      <p:sp>
        <p:nvSpPr>
          <p:cNvPr id="46" name="Text 43"/>
          <p:cNvSpPr txBox="1"/>
          <p:nvPr/>
        </p:nvSpPr>
        <p:spPr>
          <a:xfrm>
            <a:off x="2039112" y="4828032"/>
            <a:ext cx="2688336" cy="40233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15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更省</a:t>
            </a:r>
            <a:endParaRPr lang="en-US" sz="1150" dirty="0"/>
          </a:p>
        </p:txBody>
      </p:sp>
      <p:sp>
        <p:nvSpPr>
          <p:cNvPr id="47" name="Shape 44"/>
          <p:cNvSpPr/>
          <p:nvPr/>
        </p:nvSpPr>
        <p:spPr>
          <a:xfrm>
            <a:off x="4800600" y="4800600"/>
            <a:ext cx="5394960" cy="457200"/>
          </a:xfrm>
          <a:prstGeom prst="rect">
            <a:avLst/>
          </a:prstGeom>
          <a:solidFill>
            <a:srgbClr val="F2F5F7"/>
          </a:solidFill>
          <a:ln w="10160">
            <a:solidFill>
              <a:srgbClr val="C8D5DC"/>
            </a:solidFill>
            <a:prstDash val="solid"/>
          </a:ln>
        </p:spPr>
      </p:sp>
      <p:sp>
        <p:nvSpPr>
          <p:cNvPr id="48" name="Text 45"/>
          <p:cNvSpPr txBox="1"/>
          <p:nvPr/>
        </p:nvSpPr>
        <p:spPr>
          <a:xfrm>
            <a:off x="4873752" y="4828032"/>
            <a:ext cx="5248656" cy="40233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15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CPU、内存、网络、存储与能耗</a:t>
            </a:r>
            <a:endParaRPr lang="en-US" sz="1150" dirty="0"/>
          </a:p>
        </p:txBody>
      </p:sp>
      <p:sp>
        <p:nvSpPr>
          <p:cNvPr id="49" name="Shape 46"/>
          <p:cNvSpPr/>
          <p:nvPr/>
        </p:nvSpPr>
        <p:spPr>
          <a:xfrm>
            <a:off x="1965960" y="5257800"/>
            <a:ext cx="2834640" cy="457200"/>
          </a:xfrm>
          <a:prstGeom prst="rect">
            <a:avLst/>
          </a:prstGeom>
          <a:solidFill>
            <a:srgbClr val="FFFFFF"/>
          </a:solidFill>
          <a:ln w="10160">
            <a:solidFill>
              <a:srgbClr val="C8D5DC"/>
            </a:solidFill>
            <a:prstDash val="solid"/>
          </a:ln>
        </p:spPr>
      </p:sp>
      <p:sp>
        <p:nvSpPr>
          <p:cNvPr id="50" name="Text 47"/>
          <p:cNvSpPr txBox="1"/>
          <p:nvPr/>
        </p:nvSpPr>
        <p:spPr>
          <a:xfrm>
            <a:off x="2039112" y="5285232"/>
            <a:ext cx="2688336" cy="40233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15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更可靠</a:t>
            </a:r>
            <a:endParaRPr lang="en-US" sz="1150" dirty="0"/>
          </a:p>
        </p:txBody>
      </p:sp>
      <p:sp>
        <p:nvSpPr>
          <p:cNvPr id="51" name="Shape 48"/>
          <p:cNvSpPr/>
          <p:nvPr/>
        </p:nvSpPr>
        <p:spPr>
          <a:xfrm>
            <a:off x="4800600" y="5257800"/>
            <a:ext cx="5394960" cy="457200"/>
          </a:xfrm>
          <a:prstGeom prst="rect">
            <a:avLst/>
          </a:prstGeom>
          <a:solidFill>
            <a:srgbClr val="FFFFFF"/>
          </a:solidFill>
          <a:ln w="10160">
            <a:solidFill>
              <a:srgbClr val="C8D5DC"/>
            </a:solidFill>
            <a:prstDash val="solid"/>
          </a:ln>
        </p:spPr>
      </p:sp>
      <p:sp>
        <p:nvSpPr>
          <p:cNvPr id="52" name="Text 49"/>
          <p:cNvSpPr txBox="1"/>
          <p:nvPr/>
        </p:nvSpPr>
        <p:spPr>
          <a:xfrm>
            <a:off x="4873752" y="5285232"/>
            <a:ext cx="5248656" cy="40233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15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故障注入、恢复时间、失败率</a:t>
            </a:r>
            <a:endParaRPr lang="en-US" sz="1150" dirty="0"/>
          </a:p>
        </p:txBody>
      </p:sp>
      <p:sp>
        <p:nvSpPr>
          <p:cNvPr id="53" name="Shape 50"/>
          <p:cNvSpPr/>
          <p:nvPr/>
        </p:nvSpPr>
        <p:spPr>
          <a:xfrm>
            <a:off x="1965960" y="5715000"/>
            <a:ext cx="2834640" cy="457200"/>
          </a:xfrm>
          <a:prstGeom prst="rect">
            <a:avLst/>
          </a:prstGeom>
          <a:solidFill>
            <a:srgbClr val="F2F5F7"/>
          </a:solidFill>
          <a:ln w="10160">
            <a:solidFill>
              <a:srgbClr val="C8D5DC"/>
            </a:solidFill>
            <a:prstDash val="solid"/>
          </a:ln>
        </p:spPr>
      </p:sp>
      <p:sp>
        <p:nvSpPr>
          <p:cNvPr id="54" name="Text 51"/>
          <p:cNvSpPr txBox="1"/>
          <p:nvPr/>
        </p:nvSpPr>
        <p:spPr>
          <a:xfrm>
            <a:off x="2039112" y="5742432"/>
            <a:ext cx="2688336" cy="40233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15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更可扩展</a:t>
            </a:r>
            <a:endParaRPr lang="en-US" sz="1150" dirty="0"/>
          </a:p>
        </p:txBody>
      </p:sp>
      <p:sp>
        <p:nvSpPr>
          <p:cNvPr id="55" name="Shape 52"/>
          <p:cNvSpPr/>
          <p:nvPr/>
        </p:nvSpPr>
        <p:spPr>
          <a:xfrm>
            <a:off x="4800600" y="5715000"/>
            <a:ext cx="5394960" cy="457200"/>
          </a:xfrm>
          <a:prstGeom prst="rect">
            <a:avLst/>
          </a:prstGeom>
          <a:solidFill>
            <a:srgbClr val="F2F5F7"/>
          </a:solidFill>
          <a:ln w="10160">
            <a:solidFill>
              <a:srgbClr val="C8D5DC"/>
            </a:solidFill>
            <a:prstDash val="solid"/>
          </a:ln>
        </p:spPr>
      </p:sp>
      <p:sp>
        <p:nvSpPr>
          <p:cNvPr id="56" name="Text 53"/>
          <p:cNvSpPr txBox="1"/>
          <p:nvPr/>
        </p:nvSpPr>
        <p:spPr>
          <a:xfrm>
            <a:off x="4873752" y="5742432"/>
            <a:ext cx="5248656" cy="40233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15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数据、节点、并发增长时的趋势</a:t>
            </a:r>
            <a:endParaRPr lang="en-US" sz="115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ppt-template-media/image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6304" y="91440"/>
            <a:ext cx="301752" cy="301752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46304" y="448056"/>
            <a:ext cx="11905488" cy="0"/>
          </a:xfrm>
          <a:prstGeom prst="line">
            <a:avLst/>
          </a:prstGeom>
          <a:noFill/>
          <a:ln w="13970">
            <a:solidFill>
              <a:srgbClr val="2D9CDB"/>
            </a:solidFill>
            <a:prstDash val="solid"/>
          </a:ln>
        </p:spPr>
      </p:sp>
      <p:sp>
        <p:nvSpPr>
          <p:cNvPr id="4" name="Text 1"/>
          <p:cNvSpPr txBox="1"/>
          <p:nvPr/>
        </p:nvSpPr>
        <p:spPr>
          <a:xfrm>
            <a:off x="603504" y="91440"/>
            <a:ext cx="10789920" cy="3840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算法研究：把问题转成可计算过程</a:t>
            </a:r>
            <a:endParaRPr lang="en-US" sz="2600" dirty="0"/>
          </a:p>
        </p:txBody>
      </p:sp>
      <p:sp>
        <p:nvSpPr>
          <p:cNvPr id="5" name="Shape 2"/>
          <p:cNvSpPr/>
          <p:nvPr/>
        </p:nvSpPr>
        <p:spPr>
          <a:xfrm>
            <a:off x="0" y="6647688"/>
            <a:ext cx="12191695" cy="210312"/>
          </a:xfrm>
          <a:prstGeom prst="rect">
            <a:avLst/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6" name="Text 3"/>
          <p:cNvSpPr txBox="1"/>
          <p:nvPr/>
        </p:nvSpPr>
        <p:spPr>
          <a:xfrm>
            <a:off x="164592" y="6652260"/>
            <a:ext cx="2011680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950" i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科研引言</a:t>
            </a:r>
            <a:endParaRPr lang="en-US" sz="950" dirty="0"/>
          </a:p>
        </p:txBody>
      </p:sp>
      <p:sp>
        <p:nvSpPr>
          <p:cNvPr id="7" name="Text 4"/>
          <p:cNvSpPr txBox="1"/>
          <p:nvPr/>
        </p:nvSpPr>
        <p:spPr>
          <a:xfrm>
            <a:off x="10881360" y="6652260"/>
            <a:ext cx="1051560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r" indent="0" marL="0">
              <a:buNone/>
            </a:pPr>
            <a:r>
              <a:rPr lang="en-US" sz="950" i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Slide 29</a:t>
            </a:r>
            <a:endParaRPr lang="en-US" sz="950" dirty="0"/>
          </a:p>
        </p:txBody>
      </p:sp>
      <p:sp>
        <p:nvSpPr>
          <p:cNvPr id="8" name="Shape 5"/>
          <p:cNvSpPr/>
          <p:nvPr/>
        </p:nvSpPr>
        <p:spPr>
          <a:xfrm>
            <a:off x="685800" y="1143000"/>
            <a:ext cx="2514600" cy="3520440"/>
          </a:xfrm>
          <a:prstGeom prst="roundRect">
            <a:avLst>
              <a:gd name="adj" fmla="val 2909"/>
            </a:avLst>
          </a:prstGeom>
          <a:solidFill>
            <a:srgbClr val="F9EAEA"/>
          </a:solidFill>
          <a:ln w="10160">
            <a:solidFill>
              <a:srgbClr val="D95C5C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50392" y="1307592"/>
            <a:ext cx="438912" cy="347472"/>
          </a:xfrm>
          <a:prstGeom prst="roundRect">
            <a:avLst>
              <a:gd name="adj" fmla="val 21053"/>
            </a:avLst>
          </a:prstGeom>
          <a:solidFill>
            <a:srgbClr val="D95C5C"/>
          </a:solidFill>
          <a:ln w="12700">
            <a:solidFill>
              <a:srgbClr val="D95C5C"/>
            </a:solidFill>
            <a:prstDash val="solid"/>
          </a:ln>
        </p:spPr>
      </p:sp>
      <p:sp>
        <p:nvSpPr>
          <p:cNvPr id="10" name="Text 7"/>
          <p:cNvSpPr txBox="1"/>
          <p:nvPr/>
        </p:nvSpPr>
        <p:spPr>
          <a:xfrm>
            <a:off x="850392" y="1307592"/>
            <a:ext cx="438912" cy="3474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01</a:t>
            </a:r>
            <a:endParaRPr lang="en-US" sz="1200" dirty="0"/>
          </a:p>
        </p:txBody>
      </p:sp>
      <p:sp>
        <p:nvSpPr>
          <p:cNvPr id="11" name="Text 8"/>
          <p:cNvSpPr txBox="1"/>
          <p:nvPr/>
        </p:nvSpPr>
        <p:spPr>
          <a:xfrm>
            <a:off x="1399032" y="1261872"/>
            <a:ext cx="1645920" cy="4572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9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问题建模</a:t>
            </a:r>
            <a:endParaRPr lang="en-US" sz="1900" dirty="0"/>
          </a:p>
        </p:txBody>
      </p:sp>
      <p:sp>
        <p:nvSpPr>
          <p:cNvPr id="12" name="Text 9"/>
          <p:cNvSpPr txBox="1"/>
          <p:nvPr/>
        </p:nvSpPr>
        <p:spPr>
          <a:xfrm>
            <a:off x="886968" y="1783080"/>
            <a:ext cx="2112264" cy="273405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输入是什么？</a:t>
            </a:r>
            <a:endParaRPr lang="en-US" sz="1500" dirty="0"/>
          </a:p>
          <a:p>
            <a:pPr algn="l" indent="0" marL="0">
              <a:buNone/>
            </a:pPr>
            <a:r>
              <a:rPr lang="en-US" sz="15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输出是什么？</a:t>
            </a:r>
            <a:endParaRPr lang="en-US" sz="1500" dirty="0"/>
          </a:p>
          <a:p>
            <a:pPr algn="l" indent="0" marL="0">
              <a:buNone/>
            </a:pPr>
            <a:r>
              <a:rPr lang="en-US" sz="15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优化目标与约束是什么？</a:t>
            </a:r>
            <a:endParaRPr lang="en-US" sz="1500" dirty="0"/>
          </a:p>
        </p:txBody>
      </p:sp>
      <p:sp>
        <p:nvSpPr>
          <p:cNvPr id="13" name="Shape 10"/>
          <p:cNvSpPr/>
          <p:nvPr/>
        </p:nvSpPr>
        <p:spPr>
          <a:xfrm>
            <a:off x="3493008" y="1143000"/>
            <a:ext cx="2514600" cy="3520440"/>
          </a:xfrm>
          <a:prstGeom prst="roundRect">
            <a:avLst>
              <a:gd name="adj" fmla="val 2909"/>
            </a:avLst>
          </a:prstGeom>
          <a:solidFill>
            <a:srgbClr val="EAF5FB"/>
          </a:solidFill>
          <a:ln w="10160">
            <a:solidFill>
              <a:srgbClr val="2D9CDB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3657600" y="1307592"/>
            <a:ext cx="438912" cy="347472"/>
          </a:xfrm>
          <a:prstGeom prst="roundRect">
            <a:avLst>
              <a:gd name="adj" fmla="val 21053"/>
            </a:avLst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15" name="Text 12"/>
          <p:cNvSpPr txBox="1"/>
          <p:nvPr/>
        </p:nvSpPr>
        <p:spPr>
          <a:xfrm>
            <a:off x="3657600" y="1307592"/>
            <a:ext cx="438912" cy="3474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02</a:t>
            </a:r>
            <a:endParaRPr lang="en-US" sz="1200" dirty="0"/>
          </a:p>
        </p:txBody>
      </p:sp>
      <p:sp>
        <p:nvSpPr>
          <p:cNvPr id="16" name="Text 13"/>
          <p:cNvSpPr txBox="1"/>
          <p:nvPr/>
        </p:nvSpPr>
        <p:spPr>
          <a:xfrm>
            <a:off x="4206240" y="1261872"/>
            <a:ext cx="1645920" cy="4572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9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算法设计</a:t>
            </a:r>
            <a:endParaRPr lang="en-US" sz="1900" dirty="0"/>
          </a:p>
        </p:txBody>
      </p:sp>
      <p:sp>
        <p:nvSpPr>
          <p:cNvPr id="17" name="Text 14"/>
          <p:cNvSpPr txBox="1"/>
          <p:nvPr/>
        </p:nvSpPr>
        <p:spPr>
          <a:xfrm>
            <a:off x="3694176" y="1783080"/>
            <a:ext cx="2112264" cy="273405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分解、动态规划、贪心、随机化、近似或学习方法。</a:t>
            </a:r>
            <a:endParaRPr lang="en-US" sz="1500" dirty="0"/>
          </a:p>
        </p:txBody>
      </p:sp>
      <p:sp>
        <p:nvSpPr>
          <p:cNvPr id="18" name="Shape 15"/>
          <p:cNvSpPr/>
          <p:nvPr/>
        </p:nvSpPr>
        <p:spPr>
          <a:xfrm>
            <a:off x="6300216" y="1143000"/>
            <a:ext cx="2514600" cy="3520440"/>
          </a:xfrm>
          <a:prstGeom prst="roundRect">
            <a:avLst>
              <a:gd name="adj" fmla="val 2909"/>
            </a:avLst>
          </a:prstGeom>
          <a:solidFill>
            <a:srgbClr val="E8F5F2"/>
          </a:solidFill>
          <a:ln w="10160">
            <a:solidFill>
              <a:srgbClr val="2A9D8F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6464808" y="1307592"/>
            <a:ext cx="438912" cy="347472"/>
          </a:xfrm>
          <a:prstGeom prst="roundRect">
            <a:avLst>
              <a:gd name="adj" fmla="val 21053"/>
            </a:avLst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20" name="Text 17"/>
          <p:cNvSpPr txBox="1"/>
          <p:nvPr/>
        </p:nvSpPr>
        <p:spPr>
          <a:xfrm>
            <a:off x="6464808" y="1307592"/>
            <a:ext cx="438912" cy="3474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03</a:t>
            </a:r>
            <a:endParaRPr lang="en-US" sz="1200" dirty="0"/>
          </a:p>
        </p:txBody>
      </p:sp>
      <p:sp>
        <p:nvSpPr>
          <p:cNvPr id="21" name="Text 18"/>
          <p:cNvSpPr txBox="1"/>
          <p:nvPr/>
        </p:nvSpPr>
        <p:spPr>
          <a:xfrm>
            <a:off x="7013448" y="1261872"/>
            <a:ext cx="1645920" cy="4572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9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分析</a:t>
            </a:r>
            <a:endParaRPr lang="en-US" sz="1900" dirty="0"/>
          </a:p>
        </p:txBody>
      </p:sp>
      <p:sp>
        <p:nvSpPr>
          <p:cNvPr id="22" name="Text 19"/>
          <p:cNvSpPr txBox="1"/>
          <p:nvPr/>
        </p:nvSpPr>
        <p:spPr>
          <a:xfrm>
            <a:off x="6501384" y="1783080"/>
            <a:ext cx="2112264" cy="273405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正确性、复杂度、近似比、收敛性与最坏情况。</a:t>
            </a:r>
            <a:endParaRPr lang="en-US" sz="1500" dirty="0"/>
          </a:p>
        </p:txBody>
      </p:sp>
      <p:sp>
        <p:nvSpPr>
          <p:cNvPr id="23" name="Shape 20"/>
          <p:cNvSpPr/>
          <p:nvPr/>
        </p:nvSpPr>
        <p:spPr>
          <a:xfrm>
            <a:off x="9107424" y="1143000"/>
            <a:ext cx="2514600" cy="3520440"/>
          </a:xfrm>
          <a:prstGeom prst="roundRect">
            <a:avLst>
              <a:gd name="adj" fmla="val 2909"/>
            </a:avLst>
          </a:prstGeom>
          <a:solidFill>
            <a:srgbClr val="FBF2E5"/>
          </a:solidFill>
          <a:ln w="10160">
            <a:solidFill>
              <a:srgbClr val="E59B35"/>
            </a:solidFill>
            <a:prstDash val="solid"/>
          </a:ln>
        </p:spPr>
      </p:sp>
      <p:sp>
        <p:nvSpPr>
          <p:cNvPr id="24" name="Shape 21"/>
          <p:cNvSpPr/>
          <p:nvPr/>
        </p:nvSpPr>
        <p:spPr>
          <a:xfrm>
            <a:off x="9272016" y="1307592"/>
            <a:ext cx="438912" cy="347472"/>
          </a:xfrm>
          <a:prstGeom prst="roundRect">
            <a:avLst>
              <a:gd name="adj" fmla="val 21053"/>
            </a:avLst>
          </a:prstGeom>
          <a:solidFill>
            <a:srgbClr val="E59B35"/>
          </a:solidFill>
          <a:ln w="12700">
            <a:solidFill>
              <a:srgbClr val="E59B35"/>
            </a:solidFill>
            <a:prstDash val="solid"/>
          </a:ln>
        </p:spPr>
      </p:sp>
      <p:sp>
        <p:nvSpPr>
          <p:cNvPr id="25" name="Text 22"/>
          <p:cNvSpPr txBox="1"/>
          <p:nvPr/>
        </p:nvSpPr>
        <p:spPr>
          <a:xfrm>
            <a:off x="9272016" y="1307592"/>
            <a:ext cx="438912" cy="3474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04</a:t>
            </a:r>
            <a:endParaRPr lang="en-US" sz="1200" dirty="0"/>
          </a:p>
        </p:txBody>
      </p:sp>
      <p:sp>
        <p:nvSpPr>
          <p:cNvPr id="26" name="Text 23"/>
          <p:cNvSpPr txBox="1"/>
          <p:nvPr/>
        </p:nvSpPr>
        <p:spPr>
          <a:xfrm>
            <a:off x="9820656" y="1261872"/>
            <a:ext cx="1645920" cy="4572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9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实验</a:t>
            </a:r>
            <a:endParaRPr lang="en-US" sz="1900" dirty="0"/>
          </a:p>
        </p:txBody>
      </p:sp>
      <p:sp>
        <p:nvSpPr>
          <p:cNvPr id="27" name="Text 24"/>
          <p:cNvSpPr txBox="1"/>
          <p:nvPr/>
        </p:nvSpPr>
        <p:spPr>
          <a:xfrm>
            <a:off x="9308592" y="1783080"/>
            <a:ext cx="2112264" cy="273405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合成与真实数据、规模趋势、对照算法和消融。</a:t>
            </a:r>
            <a:endParaRPr lang="en-US" sz="1500" dirty="0"/>
          </a:p>
        </p:txBody>
      </p:sp>
      <p:sp>
        <p:nvSpPr>
          <p:cNvPr id="28" name="Text 25"/>
          <p:cNvSpPr txBox="1"/>
          <p:nvPr/>
        </p:nvSpPr>
        <p:spPr>
          <a:xfrm>
            <a:off x="1097280" y="5257800"/>
            <a:ext cx="9966960" cy="47548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2D9CD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算法研究既可能偏理论，也可能与系统、机器学习或具体应用深度结合。</a:t>
            </a:r>
            <a:endParaRPr lang="en-US" sz="1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ppt-template-media/image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6304" y="91440"/>
            <a:ext cx="301752" cy="301752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46304" y="448056"/>
            <a:ext cx="11905488" cy="0"/>
          </a:xfrm>
          <a:prstGeom prst="line">
            <a:avLst/>
          </a:prstGeom>
          <a:noFill/>
          <a:ln w="13970">
            <a:solidFill>
              <a:srgbClr val="2D9CDB"/>
            </a:solidFill>
            <a:prstDash val="solid"/>
          </a:ln>
        </p:spPr>
      </p:sp>
      <p:sp>
        <p:nvSpPr>
          <p:cNvPr id="4" name="Text 1"/>
          <p:cNvSpPr txBox="1"/>
          <p:nvPr/>
        </p:nvSpPr>
        <p:spPr>
          <a:xfrm>
            <a:off x="603504" y="91440"/>
            <a:ext cx="10789920" cy="3840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“科研 = 发论文；好研究 = CCF-A”为什么只有70%正确？</a:t>
            </a:r>
            <a:endParaRPr lang="en-US" sz="2600" dirty="0"/>
          </a:p>
        </p:txBody>
      </p:sp>
      <p:sp>
        <p:nvSpPr>
          <p:cNvPr id="5" name="Shape 2"/>
          <p:cNvSpPr/>
          <p:nvPr/>
        </p:nvSpPr>
        <p:spPr>
          <a:xfrm>
            <a:off x="0" y="6647688"/>
            <a:ext cx="12191695" cy="210312"/>
          </a:xfrm>
          <a:prstGeom prst="rect">
            <a:avLst/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6" name="Text 3"/>
          <p:cNvSpPr txBox="1"/>
          <p:nvPr/>
        </p:nvSpPr>
        <p:spPr>
          <a:xfrm>
            <a:off x="164592" y="6652260"/>
            <a:ext cx="2011680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950" i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科研引言</a:t>
            </a:r>
            <a:endParaRPr lang="en-US" sz="950" dirty="0"/>
          </a:p>
        </p:txBody>
      </p:sp>
      <p:sp>
        <p:nvSpPr>
          <p:cNvPr id="7" name="Text 4"/>
          <p:cNvSpPr txBox="1"/>
          <p:nvPr/>
        </p:nvSpPr>
        <p:spPr>
          <a:xfrm>
            <a:off x="10881360" y="6652260"/>
            <a:ext cx="1051560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r" indent="0" marL="0">
              <a:buNone/>
            </a:pPr>
            <a:r>
              <a:rPr lang="en-US" sz="950" i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Slide 3</a:t>
            </a:r>
            <a:endParaRPr lang="en-US" sz="950" dirty="0"/>
          </a:p>
        </p:txBody>
      </p:sp>
      <p:sp>
        <p:nvSpPr>
          <p:cNvPr id="8" name="Text 5"/>
          <p:cNvSpPr txBox="1"/>
          <p:nvPr/>
        </p:nvSpPr>
        <p:spPr>
          <a:xfrm>
            <a:off x="822960" y="1005840"/>
            <a:ext cx="2743200" cy="10972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5800" b="1" dirty="0">
                <a:solidFill>
                  <a:srgbClr val="E59B35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70%</a:t>
            </a:r>
            <a:endParaRPr lang="en-US" sz="5800" dirty="0"/>
          </a:p>
        </p:txBody>
      </p:sp>
      <p:sp>
        <p:nvSpPr>
          <p:cNvPr id="9" name="Text 6"/>
          <p:cNvSpPr txBox="1"/>
          <p:nvPr/>
        </p:nvSpPr>
        <p:spPr>
          <a:xfrm>
            <a:off x="1005840" y="2057400"/>
            <a:ext cx="2377440" cy="3657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E59B35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正确之处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868680" y="2633472"/>
            <a:ext cx="146304" cy="146304"/>
          </a:xfrm>
          <a:prstGeom prst="roundRect">
            <a:avLst>
              <a:gd name="adj" fmla="val 12500"/>
            </a:avLst>
          </a:prstGeom>
          <a:solidFill>
            <a:srgbClr val="E59B35"/>
          </a:solidFill>
          <a:ln w="12700">
            <a:solidFill>
              <a:srgbClr val="E59B35"/>
            </a:solidFill>
            <a:prstDash val="solid"/>
          </a:ln>
        </p:spPr>
      </p:sp>
      <p:sp>
        <p:nvSpPr>
          <p:cNvPr id="11" name="Text 8"/>
          <p:cNvSpPr txBox="1"/>
          <p:nvPr/>
        </p:nvSpPr>
        <p:spPr>
          <a:xfrm>
            <a:off x="1143000" y="2560320"/>
            <a:ext cx="2834640" cy="7132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论文让结果进入共同体检验</a:t>
            </a:r>
            <a:endParaRPr lang="en-US" sz="1400" dirty="0"/>
          </a:p>
        </p:txBody>
      </p:sp>
      <p:sp>
        <p:nvSpPr>
          <p:cNvPr id="12" name="Shape 9"/>
          <p:cNvSpPr/>
          <p:nvPr/>
        </p:nvSpPr>
        <p:spPr>
          <a:xfrm>
            <a:off x="868680" y="3364992"/>
            <a:ext cx="146304" cy="146304"/>
          </a:xfrm>
          <a:prstGeom prst="roundRect">
            <a:avLst>
              <a:gd name="adj" fmla="val 12500"/>
            </a:avLst>
          </a:prstGeom>
          <a:solidFill>
            <a:srgbClr val="E59B35"/>
          </a:solidFill>
          <a:ln w="12700">
            <a:solidFill>
              <a:srgbClr val="E59B35"/>
            </a:solidFill>
            <a:prstDash val="solid"/>
          </a:ln>
        </p:spPr>
      </p:sp>
      <p:sp>
        <p:nvSpPr>
          <p:cNvPr id="13" name="Text 10"/>
          <p:cNvSpPr txBox="1"/>
          <p:nvPr/>
        </p:nvSpPr>
        <p:spPr>
          <a:xfrm>
            <a:off x="1143000" y="3291840"/>
            <a:ext cx="2834640" cy="7132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高水平场所有同行评审门槛</a:t>
            </a:r>
            <a:endParaRPr lang="en-US" sz="1400" dirty="0"/>
          </a:p>
        </p:txBody>
      </p:sp>
      <p:sp>
        <p:nvSpPr>
          <p:cNvPr id="14" name="Shape 11"/>
          <p:cNvSpPr/>
          <p:nvPr/>
        </p:nvSpPr>
        <p:spPr>
          <a:xfrm>
            <a:off x="868680" y="4096512"/>
            <a:ext cx="146304" cy="146304"/>
          </a:xfrm>
          <a:prstGeom prst="roundRect">
            <a:avLst>
              <a:gd name="adj" fmla="val 12500"/>
            </a:avLst>
          </a:prstGeom>
          <a:solidFill>
            <a:srgbClr val="E59B35"/>
          </a:solidFill>
          <a:ln w="12700">
            <a:solidFill>
              <a:srgbClr val="E59B35"/>
            </a:solidFill>
            <a:prstDash val="solid"/>
          </a:ln>
        </p:spPr>
      </p:sp>
      <p:sp>
        <p:nvSpPr>
          <p:cNvPr id="15" name="Text 12"/>
          <p:cNvSpPr txBox="1"/>
          <p:nvPr/>
        </p:nvSpPr>
        <p:spPr>
          <a:xfrm>
            <a:off x="1143000" y="4023360"/>
            <a:ext cx="2834640" cy="7132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发表训练表达与证据组织</a:t>
            </a:r>
            <a:endParaRPr lang="en-US" sz="1400" dirty="0"/>
          </a:p>
        </p:txBody>
      </p:sp>
      <p:sp>
        <p:nvSpPr>
          <p:cNvPr id="16" name="Text 13"/>
          <p:cNvSpPr txBox="1"/>
          <p:nvPr/>
        </p:nvSpPr>
        <p:spPr>
          <a:xfrm>
            <a:off x="4526280" y="1005840"/>
            <a:ext cx="2743200" cy="10972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5800" b="1" dirty="0">
                <a:solidFill>
                  <a:srgbClr val="D95C5C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30%</a:t>
            </a:r>
            <a:endParaRPr lang="en-US" sz="5800" dirty="0"/>
          </a:p>
        </p:txBody>
      </p:sp>
      <p:sp>
        <p:nvSpPr>
          <p:cNvPr id="17" name="Text 14"/>
          <p:cNvSpPr txBox="1"/>
          <p:nvPr/>
        </p:nvSpPr>
        <p:spPr>
          <a:xfrm>
            <a:off x="4709160" y="2057400"/>
            <a:ext cx="2377440" cy="3657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D95C5C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不完整之处</a:t>
            </a:r>
            <a:endParaRPr lang="en-US" sz="1800" dirty="0"/>
          </a:p>
        </p:txBody>
      </p:sp>
      <p:sp>
        <p:nvSpPr>
          <p:cNvPr id="18" name="Shape 15"/>
          <p:cNvSpPr/>
          <p:nvPr/>
        </p:nvSpPr>
        <p:spPr>
          <a:xfrm>
            <a:off x="4572000" y="2633472"/>
            <a:ext cx="146304" cy="146304"/>
          </a:xfrm>
          <a:prstGeom prst="roundRect">
            <a:avLst>
              <a:gd name="adj" fmla="val 12500"/>
            </a:avLst>
          </a:prstGeom>
          <a:solidFill>
            <a:srgbClr val="D95C5C"/>
          </a:solidFill>
          <a:ln w="12700">
            <a:solidFill>
              <a:srgbClr val="D95C5C"/>
            </a:solidFill>
            <a:prstDash val="solid"/>
          </a:ln>
        </p:spPr>
      </p:sp>
      <p:sp>
        <p:nvSpPr>
          <p:cNvPr id="19" name="Text 16"/>
          <p:cNvSpPr txBox="1"/>
          <p:nvPr/>
        </p:nvSpPr>
        <p:spPr>
          <a:xfrm>
            <a:off x="4846320" y="2560320"/>
            <a:ext cx="2834640" cy="7132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发表是结果，不是研究起点</a:t>
            </a:r>
            <a:endParaRPr lang="en-US" sz="1400" dirty="0"/>
          </a:p>
        </p:txBody>
      </p:sp>
      <p:sp>
        <p:nvSpPr>
          <p:cNvPr id="20" name="Shape 17"/>
          <p:cNvSpPr/>
          <p:nvPr/>
        </p:nvSpPr>
        <p:spPr>
          <a:xfrm>
            <a:off x="4572000" y="3364992"/>
            <a:ext cx="146304" cy="146304"/>
          </a:xfrm>
          <a:prstGeom prst="roundRect">
            <a:avLst>
              <a:gd name="adj" fmla="val 12500"/>
            </a:avLst>
          </a:prstGeom>
          <a:solidFill>
            <a:srgbClr val="D95C5C"/>
          </a:solidFill>
          <a:ln w="12700">
            <a:solidFill>
              <a:srgbClr val="D95C5C"/>
            </a:solidFill>
            <a:prstDash val="solid"/>
          </a:ln>
        </p:spPr>
      </p:sp>
      <p:sp>
        <p:nvSpPr>
          <p:cNvPr id="21" name="Text 18"/>
          <p:cNvSpPr txBox="1"/>
          <p:nvPr/>
        </p:nvSpPr>
        <p:spPr>
          <a:xfrm>
            <a:off x="4846320" y="3291840"/>
            <a:ext cx="2834640" cy="7132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会议等级不能代替内容判断</a:t>
            </a:r>
            <a:endParaRPr lang="en-US" sz="1400" dirty="0"/>
          </a:p>
        </p:txBody>
      </p:sp>
      <p:sp>
        <p:nvSpPr>
          <p:cNvPr id="22" name="Shape 19"/>
          <p:cNvSpPr/>
          <p:nvPr/>
        </p:nvSpPr>
        <p:spPr>
          <a:xfrm>
            <a:off x="4572000" y="4096512"/>
            <a:ext cx="146304" cy="146304"/>
          </a:xfrm>
          <a:prstGeom prst="roundRect">
            <a:avLst>
              <a:gd name="adj" fmla="val 12500"/>
            </a:avLst>
          </a:prstGeom>
          <a:solidFill>
            <a:srgbClr val="D95C5C"/>
          </a:solidFill>
          <a:ln w="12700">
            <a:solidFill>
              <a:srgbClr val="D95C5C"/>
            </a:solidFill>
            <a:prstDash val="solid"/>
          </a:ln>
        </p:spPr>
      </p:sp>
      <p:sp>
        <p:nvSpPr>
          <p:cNvPr id="23" name="Text 20"/>
          <p:cNvSpPr txBox="1"/>
          <p:nvPr/>
        </p:nvSpPr>
        <p:spPr>
          <a:xfrm>
            <a:off x="4846320" y="4023360"/>
            <a:ext cx="2834640" cy="7132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数量与影响力不是同一件事</a:t>
            </a:r>
            <a:endParaRPr lang="en-US" sz="1400" dirty="0"/>
          </a:p>
        </p:txBody>
      </p:sp>
      <p:sp>
        <p:nvSpPr>
          <p:cNvPr id="24" name="Shape 21"/>
          <p:cNvSpPr/>
          <p:nvPr/>
        </p:nvSpPr>
        <p:spPr>
          <a:xfrm>
            <a:off x="8183880" y="1234440"/>
            <a:ext cx="3200400" cy="4206240"/>
          </a:xfrm>
          <a:prstGeom prst="roundRect">
            <a:avLst>
              <a:gd name="adj" fmla="val 2286"/>
            </a:avLst>
          </a:prstGeom>
          <a:solidFill>
            <a:srgbClr val="EAF5FB"/>
          </a:solidFill>
          <a:ln w="10160">
            <a:solidFill>
              <a:srgbClr val="2D9CDB"/>
            </a:solidFill>
            <a:prstDash val="solid"/>
          </a:ln>
        </p:spPr>
      </p:sp>
      <p:sp>
        <p:nvSpPr>
          <p:cNvPr id="25" name="Text 22"/>
          <p:cNvSpPr txBox="1"/>
          <p:nvPr/>
        </p:nvSpPr>
        <p:spPr>
          <a:xfrm>
            <a:off x="8458200" y="1508760"/>
            <a:ext cx="2651760" cy="4572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2D9CD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更完整的判断</a:t>
            </a:r>
            <a:endParaRPr lang="en-US" sz="2100" dirty="0"/>
          </a:p>
        </p:txBody>
      </p:sp>
      <p:sp>
        <p:nvSpPr>
          <p:cNvPr id="26" name="Text 23"/>
          <p:cNvSpPr txBox="1"/>
          <p:nvPr/>
        </p:nvSpPr>
        <p:spPr>
          <a:xfrm>
            <a:off x="8549640" y="2267712"/>
            <a:ext cx="2468880" cy="19202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是否解决了值得解决的问题？</a:t>
            </a:r>
            <a:endParaRPr lang="en-US" sz="1700" dirty="0"/>
          </a:p>
          <a:p>
            <a:pPr algn="ctr" indent="0" marL="0">
              <a:buNone/>
            </a:pPr>
            <a:endParaRPr lang="en-US" sz="1700" dirty="0"/>
          </a:p>
          <a:p>
            <a:pPr algn="ctr" indent="0" marL="0">
              <a:buNone/>
            </a:pPr>
            <a:r>
              <a:rPr lang="en-US" sz="17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是否给出了可靠、可复查、可推广的解释与证据？</a:t>
            </a:r>
            <a:endParaRPr lang="en-US" sz="1700" dirty="0"/>
          </a:p>
        </p:txBody>
      </p:sp>
      <p:sp>
        <p:nvSpPr>
          <p:cNvPr id="27" name="Text 24"/>
          <p:cNvSpPr txBox="1"/>
          <p:nvPr/>
        </p:nvSpPr>
        <p:spPr>
          <a:xfrm>
            <a:off x="502920" y="6382512"/>
            <a:ext cx="11064240" cy="20116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050" i="1" dirty="0">
                <a:solidFill>
                  <a:srgbClr val="4D555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参考：CCF推荐国际学术会议和期刊目录；本页“70%”为课堂讨论框架，不是统计比例。</a:t>
            </a:r>
            <a:endParaRPr lang="en-US" sz="105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ppt-template-media/image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6304" y="91440"/>
            <a:ext cx="301752" cy="301752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46304" y="448056"/>
            <a:ext cx="11905488" cy="0"/>
          </a:xfrm>
          <a:prstGeom prst="line">
            <a:avLst/>
          </a:prstGeom>
          <a:noFill/>
          <a:ln w="13970">
            <a:solidFill>
              <a:srgbClr val="2D9CDB"/>
            </a:solidFill>
            <a:prstDash val="solid"/>
          </a:ln>
        </p:spPr>
      </p:sp>
      <p:sp>
        <p:nvSpPr>
          <p:cNvPr id="4" name="Text 1"/>
          <p:cNvSpPr txBox="1"/>
          <p:nvPr/>
        </p:nvSpPr>
        <p:spPr>
          <a:xfrm>
            <a:off x="603504" y="91440"/>
            <a:ext cx="10789920" cy="3840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应用研究：问题、场景和数据共同决定价值</a:t>
            </a:r>
            <a:endParaRPr lang="en-US" sz="2600" dirty="0"/>
          </a:p>
        </p:txBody>
      </p:sp>
      <p:sp>
        <p:nvSpPr>
          <p:cNvPr id="5" name="Shape 2"/>
          <p:cNvSpPr/>
          <p:nvPr/>
        </p:nvSpPr>
        <p:spPr>
          <a:xfrm>
            <a:off x="0" y="6647688"/>
            <a:ext cx="12191695" cy="210312"/>
          </a:xfrm>
          <a:prstGeom prst="rect">
            <a:avLst/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6" name="Text 3"/>
          <p:cNvSpPr txBox="1"/>
          <p:nvPr/>
        </p:nvSpPr>
        <p:spPr>
          <a:xfrm>
            <a:off x="164592" y="6652260"/>
            <a:ext cx="2011680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950" i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科研引言</a:t>
            </a:r>
            <a:endParaRPr lang="en-US" sz="950" dirty="0"/>
          </a:p>
        </p:txBody>
      </p:sp>
      <p:sp>
        <p:nvSpPr>
          <p:cNvPr id="7" name="Text 4"/>
          <p:cNvSpPr txBox="1"/>
          <p:nvPr/>
        </p:nvSpPr>
        <p:spPr>
          <a:xfrm>
            <a:off x="10881360" y="6652260"/>
            <a:ext cx="1051560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r" indent="0" marL="0">
              <a:buNone/>
            </a:pPr>
            <a:r>
              <a:rPr lang="en-US" sz="950" i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Slide 30</a:t>
            </a:r>
            <a:endParaRPr lang="en-US" sz="950" dirty="0"/>
          </a:p>
        </p:txBody>
      </p:sp>
      <p:sp>
        <p:nvSpPr>
          <p:cNvPr id="8" name="Shape 5"/>
          <p:cNvSpPr/>
          <p:nvPr/>
        </p:nvSpPr>
        <p:spPr>
          <a:xfrm>
            <a:off x="594360" y="1417320"/>
            <a:ext cx="1874520" cy="2057400"/>
          </a:xfrm>
          <a:prstGeom prst="roundRect">
            <a:avLst>
              <a:gd name="adj" fmla="val 3902"/>
            </a:avLst>
          </a:prstGeom>
          <a:solidFill>
            <a:srgbClr val="F9EAEA"/>
          </a:solidFill>
          <a:ln w="10160">
            <a:solidFill>
              <a:srgbClr val="D95C5C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758952" y="1581912"/>
            <a:ext cx="438912" cy="347472"/>
          </a:xfrm>
          <a:prstGeom prst="roundRect">
            <a:avLst>
              <a:gd name="adj" fmla="val 21053"/>
            </a:avLst>
          </a:prstGeom>
          <a:solidFill>
            <a:srgbClr val="D95C5C"/>
          </a:solidFill>
          <a:ln w="12700">
            <a:solidFill>
              <a:srgbClr val="D95C5C"/>
            </a:solidFill>
            <a:prstDash val="solid"/>
          </a:ln>
        </p:spPr>
      </p:sp>
      <p:sp>
        <p:nvSpPr>
          <p:cNvPr id="10" name="Text 7"/>
          <p:cNvSpPr txBox="1"/>
          <p:nvPr/>
        </p:nvSpPr>
        <p:spPr>
          <a:xfrm>
            <a:off x="758952" y="1581912"/>
            <a:ext cx="438912" cy="3474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1</a:t>
            </a:r>
            <a:endParaRPr lang="en-US" sz="1200" dirty="0"/>
          </a:p>
        </p:txBody>
      </p:sp>
      <p:sp>
        <p:nvSpPr>
          <p:cNvPr id="11" name="Text 8"/>
          <p:cNvSpPr txBox="1"/>
          <p:nvPr/>
        </p:nvSpPr>
        <p:spPr>
          <a:xfrm>
            <a:off x="1307592" y="1536192"/>
            <a:ext cx="1005840" cy="4572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真实场景</a:t>
            </a:r>
            <a:endParaRPr lang="en-US" sz="1600" dirty="0"/>
          </a:p>
        </p:txBody>
      </p:sp>
      <p:sp>
        <p:nvSpPr>
          <p:cNvPr id="12" name="Text 9"/>
          <p:cNvSpPr txBox="1"/>
          <p:nvPr/>
        </p:nvSpPr>
        <p:spPr>
          <a:xfrm>
            <a:off x="795528" y="2057400"/>
            <a:ext cx="1472184" cy="127101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问题在哪发生？</a:t>
            </a:r>
            <a:endParaRPr lang="en-US" sz="1300" dirty="0"/>
          </a:p>
        </p:txBody>
      </p:sp>
      <p:sp>
        <p:nvSpPr>
          <p:cNvPr id="13" name="Shape 10"/>
          <p:cNvSpPr/>
          <p:nvPr/>
        </p:nvSpPr>
        <p:spPr>
          <a:xfrm>
            <a:off x="2450592" y="2267712"/>
            <a:ext cx="384048" cy="384048"/>
          </a:xfrm>
          <a:prstGeom prst="chevron">
            <a:avLst/>
          </a:prstGeom>
          <a:solidFill>
            <a:srgbClr val="8C969C"/>
          </a:solidFill>
          <a:ln w="12700">
            <a:solidFill>
              <a:srgbClr val="8C969C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2926080" y="1417320"/>
            <a:ext cx="1874520" cy="2057400"/>
          </a:xfrm>
          <a:prstGeom prst="roundRect">
            <a:avLst>
              <a:gd name="adj" fmla="val 3902"/>
            </a:avLst>
          </a:prstGeom>
          <a:solidFill>
            <a:srgbClr val="FBF2E5"/>
          </a:solidFill>
          <a:ln w="10160">
            <a:solidFill>
              <a:srgbClr val="E59B35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3090672" y="1581912"/>
            <a:ext cx="438912" cy="347472"/>
          </a:xfrm>
          <a:prstGeom prst="roundRect">
            <a:avLst>
              <a:gd name="adj" fmla="val 21053"/>
            </a:avLst>
          </a:prstGeom>
          <a:solidFill>
            <a:srgbClr val="E59B35"/>
          </a:solidFill>
          <a:ln w="12700">
            <a:solidFill>
              <a:srgbClr val="E59B35"/>
            </a:solidFill>
            <a:prstDash val="solid"/>
          </a:ln>
        </p:spPr>
      </p:sp>
      <p:sp>
        <p:nvSpPr>
          <p:cNvPr id="16" name="Text 13"/>
          <p:cNvSpPr txBox="1"/>
          <p:nvPr/>
        </p:nvSpPr>
        <p:spPr>
          <a:xfrm>
            <a:off x="3090672" y="1581912"/>
            <a:ext cx="438912" cy="3474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2</a:t>
            </a:r>
            <a:endParaRPr lang="en-US" sz="1200" dirty="0"/>
          </a:p>
        </p:txBody>
      </p:sp>
      <p:sp>
        <p:nvSpPr>
          <p:cNvPr id="17" name="Text 14"/>
          <p:cNvSpPr txBox="1"/>
          <p:nvPr/>
        </p:nvSpPr>
        <p:spPr>
          <a:xfrm>
            <a:off x="3639312" y="1536192"/>
            <a:ext cx="1005840" cy="4572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目标用户</a:t>
            </a:r>
            <a:endParaRPr lang="en-US" sz="1600" dirty="0"/>
          </a:p>
        </p:txBody>
      </p:sp>
      <p:sp>
        <p:nvSpPr>
          <p:cNvPr id="18" name="Text 15"/>
          <p:cNvSpPr txBox="1"/>
          <p:nvPr/>
        </p:nvSpPr>
        <p:spPr>
          <a:xfrm>
            <a:off x="3127248" y="2057400"/>
            <a:ext cx="1472184" cy="127101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谁真正受影响？</a:t>
            </a:r>
            <a:endParaRPr lang="en-US" sz="1300" dirty="0"/>
          </a:p>
        </p:txBody>
      </p:sp>
      <p:sp>
        <p:nvSpPr>
          <p:cNvPr id="19" name="Shape 16"/>
          <p:cNvSpPr/>
          <p:nvPr/>
        </p:nvSpPr>
        <p:spPr>
          <a:xfrm>
            <a:off x="4782312" y="2267712"/>
            <a:ext cx="384048" cy="384048"/>
          </a:xfrm>
          <a:prstGeom prst="chevron">
            <a:avLst/>
          </a:prstGeom>
          <a:solidFill>
            <a:srgbClr val="8C969C"/>
          </a:solidFill>
          <a:ln w="12700">
            <a:solidFill>
              <a:srgbClr val="8C969C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5257800" y="1417320"/>
            <a:ext cx="1874520" cy="2057400"/>
          </a:xfrm>
          <a:prstGeom prst="roundRect">
            <a:avLst>
              <a:gd name="adj" fmla="val 3902"/>
            </a:avLst>
          </a:prstGeom>
          <a:solidFill>
            <a:srgbClr val="FBF2E5"/>
          </a:solidFill>
          <a:ln w="10160">
            <a:solidFill>
              <a:srgbClr val="E59B35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5422392" y="1581912"/>
            <a:ext cx="438912" cy="347472"/>
          </a:xfrm>
          <a:prstGeom prst="roundRect">
            <a:avLst>
              <a:gd name="adj" fmla="val 21053"/>
            </a:avLst>
          </a:prstGeom>
          <a:solidFill>
            <a:srgbClr val="E59B35"/>
          </a:solidFill>
          <a:ln w="12700">
            <a:solidFill>
              <a:srgbClr val="E59B35"/>
            </a:solidFill>
            <a:prstDash val="solid"/>
          </a:ln>
        </p:spPr>
      </p:sp>
      <p:sp>
        <p:nvSpPr>
          <p:cNvPr id="22" name="Text 19"/>
          <p:cNvSpPr txBox="1"/>
          <p:nvPr/>
        </p:nvSpPr>
        <p:spPr>
          <a:xfrm>
            <a:off x="5422392" y="1581912"/>
            <a:ext cx="438912" cy="3474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3</a:t>
            </a:r>
            <a:endParaRPr lang="en-US" sz="1200" dirty="0"/>
          </a:p>
        </p:txBody>
      </p:sp>
      <p:sp>
        <p:nvSpPr>
          <p:cNvPr id="23" name="Text 20"/>
          <p:cNvSpPr txBox="1"/>
          <p:nvPr/>
        </p:nvSpPr>
        <p:spPr>
          <a:xfrm>
            <a:off x="5971032" y="1536192"/>
            <a:ext cx="1005840" cy="4572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可获得数据</a:t>
            </a:r>
            <a:endParaRPr lang="en-US" sz="1600" dirty="0"/>
          </a:p>
        </p:txBody>
      </p:sp>
      <p:sp>
        <p:nvSpPr>
          <p:cNvPr id="24" name="Text 21"/>
          <p:cNvSpPr txBox="1"/>
          <p:nvPr/>
        </p:nvSpPr>
        <p:spPr>
          <a:xfrm>
            <a:off x="5458968" y="2057400"/>
            <a:ext cx="1472184" cy="127101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数据代表什么？</a:t>
            </a:r>
            <a:endParaRPr lang="en-US" sz="1300" dirty="0"/>
          </a:p>
        </p:txBody>
      </p:sp>
      <p:sp>
        <p:nvSpPr>
          <p:cNvPr id="25" name="Shape 22"/>
          <p:cNvSpPr/>
          <p:nvPr/>
        </p:nvSpPr>
        <p:spPr>
          <a:xfrm>
            <a:off x="7114032" y="2267712"/>
            <a:ext cx="384048" cy="384048"/>
          </a:xfrm>
          <a:prstGeom prst="chevron">
            <a:avLst/>
          </a:prstGeom>
          <a:solidFill>
            <a:srgbClr val="8C969C"/>
          </a:solidFill>
          <a:ln w="12700">
            <a:solidFill>
              <a:srgbClr val="8C969C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7589520" y="1417320"/>
            <a:ext cx="1874520" cy="2057400"/>
          </a:xfrm>
          <a:prstGeom prst="roundRect">
            <a:avLst>
              <a:gd name="adj" fmla="val 3902"/>
            </a:avLst>
          </a:prstGeom>
          <a:solidFill>
            <a:srgbClr val="FBF2E5"/>
          </a:solidFill>
          <a:ln w="10160">
            <a:solidFill>
              <a:srgbClr val="E59B35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7754112" y="1581912"/>
            <a:ext cx="438912" cy="347472"/>
          </a:xfrm>
          <a:prstGeom prst="roundRect">
            <a:avLst>
              <a:gd name="adj" fmla="val 21053"/>
            </a:avLst>
          </a:prstGeom>
          <a:solidFill>
            <a:srgbClr val="E59B35"/>
          </a:solidFill>
          <a:ln w="12700">
            <a:solidFill>
              <a:srgbClr val="E59B35"/>
            </a:solidFill>
            <a:prstDash val="solid"/>
          </a:ln>
        </p:spPr>
      </p:sp>
      <p:sp>
        <p:nvSpPr>
          <p:cNvPr id="28" name="Text 25"/>
          <p:cNvSpPr txBox="1"/>
          <p:nvPr/>
        </p:nvSpPr>
        <p:spPr>
          <a:xfrm>
            <a:off x="7754112" y="1581912"/>
            <a:ext cx="438912" cy="3474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4</a:t>
            </a:r>
            <a:endParaRPr lang="en-US" sz="1200" dirty="0"/>
          </a:p>
        </p:txBody>
      </p:sp>
      <p:sp>
        <p:nvSpPr>
          <p:cNvPr id="29" name="Text 26"/>
          <p:cNvSpPr txBox="1"/>
          <p:nvPr/>
        </p:nvSpPr>
        <p:spPr>
          <a:xfrm>
            <a:off x="8302752" y="1536192"/>
            <a:ext cx="1005840" cy="4572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实际约束</a:t>
            </a:r>
            <a:endParaRPr lang="en-US" sz="1600" dirty="0"/>
          </a:p>
        </p:txBody>
      </p:sp>
      <p:sp>
        <p:nvSpPr>
          <p:cNvPr id="30" name="Text 27"/>
          <p:cNvSpPr txBox="1"/>
          <p:nvPr/>
        </p:nvSpPr>
        <p:spPr>
          <a:xfrm>
            <a:off x="7790688" y="2057400"/>
            <a:ext cx="1472184" cy="127101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隐私、成本、流程</a:t>
            </a:r>
            <a:endParaRPr lang="en-US" sz="1300" dirty="0"/>
          </a:p>
        </p:txBody>
      </p:sp>
      <p:sp>
        <p:nvSpPr>
          <p:cNvPr id="31" name="Shape 28"/>
          <p:cNvSpPr/>
          <p:nvPr/>
        </p:nvSpPr>
        <p:spPr>
          <a:xfrm>
            <a:off x="9445752" y="2267712"/>
            <a:ext cx="384048" cy="384048"/>
          </a:xfrm>
          <a:prstGeom prst="chevron">
            <a:avLst/>
          </a:prstGeom>
          <a:solidFill>
            <a:srgbClr val="8C969C"/>
          </a:solidFill>
          <a:ln w="12700">
            <a:solidFill>
              <a:srgbClr val="8C969C"/>
            </a:solidFill>
            <a:prstDash val="solid"/>
          </a:ln>
        </p:spPr>
      </p:sp>
      <p:sp>
        <p:nvSpPr>
          <p:cNvPr id="32" name="Shape 29"/>
          <p:cNvSpPr/>
          <p:nvPr/>
        </p:nvSpPr>
        <p:spPr>
          <a:xfrm>
            <a:off x="9921240" y="1417320"/>
            <a:ext cx="1874520" cy="2057400"/>
          </a:xfrm>
          <a:prstGeom prst="roundRect">
            <a:avLst>
              <a:gd name="adj" fmla="val 3902"/>
            </a:avLst>
          </a:prstGeom>
          <a:solidFill>
            <a:srgbClr val="EAF5EC"/>
          </a:solidFill>
          <a:ln w="10160">
            <a:solidFill>
              <a:srgbClr val="5AA469"/>
            </a:solidFill>
            <a:prstDash val="solid"/>
          </a:ln>
        </p:spPr>
      </p:sp>
      <p:sp>
        <p:nvSpPr>
          <p:cNvPr id="33" name="Shape 30"/>
          <p:cNvSpPr/>
          <p:nvPr/>
        </p:nvSpPr>
        <p:spPr>
          <a:xfrm>
            <a:off x="10085832" y="1581912"/>
            <a:ext cx="438912" cy="347472"/>
          </a:xfrm>
          <a:prstGeom prst="roundRect">
            <a:avLst>
              <a:gd name="adj" fmla="val 21053"/>
            </a:avLst>
          </a:prstGeom>
          <a:solidFill>
            <a:srgbClr val="5AA469"/>
          </a:solidFill>
          <a:ln w="12700">
            <a:solidFill>
              <a:srgbClr val="5AA469"/>
            </a:solidFill>
            <a:prstDash val="solid"/>
          </a:ln>
        </p:spPr>
      </p:sp>
      <p:sp>
        <p:nvSpPr>
          <p:cNvPr id="34" name="Text 31"/>
          <p:cNvSpPr txBox="1"/>
          <p:nvPr/>
        </p:nvSpPr>
        <p:spPr>
          <a:xfrm>
            <a:off x="10085832" y="1581912"/>
            <a:ext cx="438912" cy="3474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5</a:t>
            </a:r>
            <a:endParaRPr lang="en-US" sz="1200" dirty="0"/>
          </a:p>
        </p:txBody>
      </p:sp>
      <p:sp>
        <p:nvSpPr>
          <p:cNvPr id="35" name="Text 32"/>
          <p:cNvSpPr txBox="1"/>
          <p:nvPr/>
        </p:nvSpPr>
        <p:spPr>
          <a:xfrm>
            <a:off x="10634472" y="1536192"/>
            <a:ext cx="1005840" cy="4572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评价指标</a:t>
            </a:r>
            <a:endParaRPr lang="en-US" sz="1600" dirty="0"/>
          </a:p>
        </p:txBody>
      </p:sp>
      <p:sp>
        <p:nvSpPr>
          <p:cNvPr id="36" name="Text 33"/>
          <p:cNvSpPr txBox="1"/>
          <p:nvPr/>
        </p:nvSpPr>
        <p:spPr>
          <a:xfrm>
            <a:off x="10122408" y="2057400"/>
            <a:ext cx="1472184" cy="127101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什么才算改善？</a:t>
            </a:r>
            <a:endParaRPr lang="en-US" sz="1300" dirty="0"/>
          </a:p>
        </p:txBody>
      </p:sp>
      <p:sp>
        <p:nvSpPr>
          <p:cNvPr id="37" name="Shape 34"/>
          <p:cNvSpPr/>
          <p:nvPr/>
        </p:nvSpPr>
        <p:spPr>
          <a:xfrm>
            <a:off x="914400" y="4251960"/>
            <a:ext cx="10378440" cy="1078992"/>
          </a:xfrm>
          <a:prstGeom prst="roundRect">
            <a:avLst>
              <a:gd name="adj" fmla="val 6780"/>
            </a:avLst>
          </a:prstGeom>
          <a:solidFill>
            <a:srgbClr val="EAF5FB"/>
          </a:solidFill>
          <a:ln w="10160">
            <a:solidFill>
              <a:srgbClr val="2D9CDB"/>
            </a:solidFill>
            <a:prstDash val="solid"/>
          </a:ln>
        </p:spPr>
      </p:sp>
      <p:sp>
        <p:nvSpPr>
          <p:cNvPr id="38" name="Text 35"/>
          <p:cNvSpPr txBox="1"/>
          <p:nvPr/>
        </p:nvSpPr>
        <p:spPr>
          <a:xfrm>
            <a:off x="1280160" y="4498848"/>
            <a:ext cx="9646920" cy="5943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应用不是“把现有模型放到一个场景里”：需要证明问题真实、方案可用、评价与真实目标一致。</a:t>
            </a:r>
            <a:endParaRPr lang="en-US" sz="18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ppt-template-media/image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6304" y="91440"/>
            <a:ext cx="301752" cy="301752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46304" y="448056"/>
            <a:ext cx="11905488" cy="0"/>
          </a:xfrm>
          <a:prstGeom prst="line">
            <a:avLst/>
          </a:prstGeom>
          <a:noFill/>
          <a:ln w="13970">
            <a:solidFill>
              <a:srgbClr val="2D9CDB"/>
            </a:solidFill>
            <a:prstDash val="solid"/>
          </a:ln>
        </p:spPr>
      </p:sp>
      <p:sp>
        <p:nvSpPr>
          <p:cNvPr id="4" name="Text 1"/>
          <p:cNvSpPr txBox="1"/>
          <p:nvPr/>
        </p:nvSpPr>
        <p:spPr>
          <a:xfrm>
            <a:off x="603504" y="91440"/>
            <a:ext cx="10789920" cy="3840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课堂任务：判断研究类型与主要证据</a:t>
            </a:r>
            <a:endParaRPr lang="en-US" sz="2600" dirty="0"/>
          </a:p>
        </p:txBody>
      </p:sp>
      <p:sp>
        <p:nvSpPr>
          <p:cNvPr id="5" name="Shape 2"/>
          <p:cNvSpPr/>
          <p:nvPr/>
        </p:nvSpPr>
        <p:spPr>
          <a:xfrm>
            <a:off x="0" y="6647688"/>
            <a:ext cx="12191695" cy="210312"/>
          </a:xfrm>
          <a:prstGeom prst="rect">
            <a:avLst/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6" name="Text 3"/>
          <p:cNvSpPr txBox="1"/>
          <p:nvPr/>
        </p:nvSpPr>
        <p:spPr>
          <a:xfrm>
            <a:off x="164592" y="6652260"/>
            <a:ext cx="2011680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950" i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科研引言</a:t>
            </a:r>
            <a:endParaRPr lang="en-US" sz="950" dirty="0"/>
          </a:p>
        </p:txBody>
      </p:sp>
      <p:sp>
        <p:nvSpPr>
          <p:cNvPr id="7" name="Text 4"/>
          <p:cNvSpPr txBox="1"/>
          <p:nvPr/>
        </p:nvSpPr>
        <p:spPr>
          <a:xfrm>
            <a:off x="10881360" y="6652260"/>
            <a:ext cx="1051560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r" indent="0" marL="0">
              <a:buNone/>
            </a:pPr>
            <a:r>
              <a:rPr lang="en-US" sz="950" i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Slide 31</a:t>
            </a:r>
            <a:endParaRPr lang="en-US" sz="950" dirty="0"/>
          </a:p>
        </p:txBody>
      </p:sp>
      <p:sp>
        <p:nvSpPr>
          <p:cNvPr id="8" name="Shape 5"/>
          <p:cNvSpPr/>
          <p:nvPr/>
        </p:nvSpPr>
        <p:spPr>
          <a:xfrm>
            <a:off x="777240" y="1143000"/>
            <a:ext cx="5074920" cy="1508760"/>
          </a:xfrm>
          <a:prstGeom prst="roundRect">
            <a:avLst>
              <a:gd name="adj" fmla="val 4848"/>
            </a:avLst>
          </a:prstGeom>
          <a:solidFill>
            <a:srgbClr val="F9EAEA"/>
          </a:solidFill>
          <a:ln w="10160">
            <a:solidFill>
              <a:srgbClr val="D95C5C"/>
            </a:solidFill>
            <a:prstDash val="solid"/>
          </a:ln>
        </p:spPr>
      </p:sp>
      <p:sp>
        <p:nvSpPr>
          <p:cNvPr id="9" name="Text 6"/>
          <p:cNvSpPr txBox="1"/>
          <p:nvPr/>
        </p:nvSpPr>
        <p:spPr>
          <a:xfrm>
            <a:off x="978408" y="1289304"/>
            <a:ext cx="4672584" cy="3840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D95C5C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A</a:t>
            </a:r>
            <a:endParaRPr lang="en-US" sz="2000" dirty="0"/>
          </a:p>
        </p:txBody>
      </p:sp>
      <p:sp>
        <p:nvSpPr>
          <p:cNvPr id="10" name="Text 7"/>
          <p:cNvSpPr txBox="1"/>
          <p:nvPr/>
        </p:nvSpPr>
        <p:spPr>
          <a:xfrm>
            <a:off x="978408" y="1737360"/>
            <a:ext cx="4672584" cy="75895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algn="l" indent="0" marL="0">
              <a:buNone/>
            </a:pPr>
            <a:r>
              <a:rPr lang="en-US" sz="138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证明一种调度问题不存在多项式时间精确算法（在给定假设下）</a:t>
            </a:r>
            <a:endParaRPr lang="en-US" sz="1380" dirty="0"/>
          </a:p>
        </p:txBody>
      </p:sp>
      <p:sp>
        <p:nvSpPr>
          <p:cNvPr id="11" name="Shape 8"/>
          <p:cNvSpPr/>
          <p:nvPr/>
        </p:nvSpPr>
        <p:spPr>
          <a:xfrm>
            <a:off x="6309360" y="1143000"/>
            <a:ext cx="5074920" cy="1508760"/>
          </a:xfrm>
          <a:prstGeom prst="roundRect">
            <a:avLst>
              <a:gd name="adj" fmla="val 4848"/>
            </a:avLst>
          </a:prstGeom>
          <a:solidFill>
            <a:srgbClr val="EAF5FB"/>
          </a:solidFill>
          <a:ln w="10160">
            <a:solidFill>
              <a:srgbClr val="2D9CDB"/>
            </a:solidFill>
            <a:prstDash val="solid"/>
          </a:ln>
        </p:spPr>
      </p:sp>
      <p:sp>
        <p:nvSpPr>
          <p:cNvPr id="12" name="Text 9"/>
          <p:cNvSpPr txBox="1"/>
          <p:nvPr/>
        </p:nvSpPr>
        <p:spPr>
          <a:xfrm>
            <a:off x="6510528" y="1289304"/>
            <a:ext cx="4672584" cy="3840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2D9CD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B</a:t>
            </a:r>
            <a:endParaRPr lang="en-US" sz="2000" dirty="0"/>
          </a:p>
        </p:txBody>
      </p:sp>
      <p:sp>
        <p:nvSpPr>
          <p:cNvPr id="13" name="Text 10"/>
          <p:cNvSpPr txBox="1"/>
          <p:nvPr/>
        </p:nvSpPr>
        <p:spPr>
          <a:xfrm>
            <a:off x="6510528" y="1737360"/>
            <a:ext cx="4672584" cy="75895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algn="l" indent="0" marL="0">
              <a:buNone/>
            </a:pPr>
            <a:r>
              <a:rPr lang="en-US" sz="138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构建新的存储引擎并测量吞吐、延迟和恢复时间</a:t>
            </a:r>
            <a:endParaRPr lang="en-US" sz="1380" dirty="0"/>
          </a:p>
        </p:txBody>
      </p:sp>
      <p:sp>
        <p:nvSpPr>
          <p:cNvPr id="14" name="Shape 11"/>
          <p:cNvSpPr/>
          <p:nvPr/>
        </p:nvSpPr>
        <p:spPr>
          <a:xfrm>
            <a:off x="777240" y="3017520"/>
            <a:ext cx="5074920" cy="1508760"/>
          </a:xfrm>
          <a:prstGeom prst="roundRect">
            <a:avLst>
              <a:gd name="adj" fmla="val 4848"/>
            </a:avLst>
          </a:prstGeom>
          <a:solidFill>
            <a:srgbClr val="E8F5F2"/>
          </a:solidFill>
          <a:ln w="10160">
            <a:solidFill>
              <a:srgbClr val="2A9D8F"/>
            </a:solidFill>
            <a:prstDash val="solid"/>
          </a:ln>
        </p:spPr>
      </p:sp>
      <p:sp>
        <p:nvSpPr>
          <p:cNvPr id="15" name="Text 12"/>
          <p:cNvSpPr txBox="1"/>
          <p:nvPr/>
        </p:nvSpPr>
        <p:spPr>
          <a:xfrm>
            <a:off x="978408" y="3163824"/>
            <a:ext cx="4672584" cy="3840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2A9D8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C</a:t>
            </a:r>
            <a:endParaRPr lang="en-US" sz="2000" dirty="0"/>
          </a:p>
        </p:txBody>
      </p:sp>
      <p:sp>
        <p:nvSpPr>
          <p:cNvPr id="16" name="Text 13"/>
          <p:cNvSpPr txBox="1"/>
          <p:nvPr/>
        </p:nvSpPr>
        <p:spPr>
          <a:xfrm>
            <a:off x="978408" y="3611880"/>
            <a:ext cx="4672584" cy="75895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algn="l" indent="0" marL="0">
              <a:buNone/>
            </a:pPr>
            <a:r>
              <a:rPr lang="en-US" sz="138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设计图算法并分析复杂度，同时在公开图数据上比较</a:t>
            </a:r>
            <a:endParaRPr lang="en-US" sz="1380" dirty="0"/>
          </a:p>
        </p:txBody>
      </p:sp>
      <p:sp>
        <p:nvSpPr>
          <p:cNvPr id="17" name="Shape 14"/>
          <p:cNvSpPr/>
          <p:nvPr/>
        </p:nvSpPr>
        <p:spPr>
          <a:xfrm>
            <a:off x="6309360" y="3017520"/>
            <a:ext cx="5074920" cy="1508760"/>
          </a:xfrm>
          <a:prstGeom prst="roundRect">
            <a:avLst>
              <a:gd name="adj" fmla="val 4848"/>
            </a:avLst>
          </a:prstGeom>
          <a:solidFill>
            <a:srgbClr val="FBF2E5"/>
          </a:solidFill>
          <a:ln w="10160">
            <a:solidFill>
              <a:srgbClr val="E59B35"/>
            </a:solidFill>
            <a:prstDash val="solid"/>
          </a:ln>
        </p:spPr>
      </p:sp>
      <p:sp>
        <p:nvSpPr>
          <p:cNvPr id="18" name="Text 15"/>
          <p:cNvSpPr txBox="1"/>
          <p:nvPr/>
        </p:nvSpPr>
        <p:spPr>
          <a:xfrm>
            <a:off x="6510528" y="3163824"/>
            <a:ext cx="4672584" cy="3840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E59B35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D</a:t>
            </a:r>
            <a:endParaRPr lang="en-US" sz="2000" dirty="0"/>
          </a:p>
        </p:txBody>
      </p:sp>
      <p:sp>
        <p:nvSpPr>
          <p:cNvPr id="19" name="Text 16"/>
          <p:cNvSpPr txBox="1"/>
          <p:nvPr/>
        </p:nvSpPr>
        <p:spPr>
          <a:xfrm>
            <a:off x="6510528" y="3611880"/>
            <a:ext cx="4672584" cy="75895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algn="l" indent="0" marL="0">
              <a:buNone/>
            </a:pPr>
            <a:r>
              <a:rPr lang="en-US" sz="138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研究医疗文本模型在真实临床流程中的风险与价值</a:t>
            </a:r>
            <a:endParaRPr lang="en-US" sz="1380" dirty="0"/>
          </a:p>
        </p:txBody>
      </p:sp>
      <p:sp>
        <p:nvSpPr>
          <p:cNvPr id="20" name="Shape 17"/>
          <p:cNvSpPr/>
          <p:nvPr/>
        </p:nvSpPr>
        <p:spPr>
          <a:xfrm>
            <a:off x="1097280" y="5138928"/>
            <a:ext cx="10012680" cy="640080"/>
          </a:xfrm>
          <a:prstGeom prst="roundRect">
            <a:avLst>
              <a:gd name="adj" fmla="val 11429"/>
            </a:avLst>
          </a:prstGeom>
          <a:solidFill>
            <a:srgbClr val="F1F3F4"/>
          </a:solidFill>
          <a:ln w="10160">
            <a:solidFill>
              <a:srgbClr val="C8D5DC"/>
            </a:solidFill>
            <a:prstDash val="solid"/>
          </a:ln>
        </p:spPr>
      </p:sp>
      <p:sp>
        <p:nvSpPr>
          <p:cNvPr id="21" name="Text 18"/>
          <p:cNvSpPr txBox="1"/>
          <p:nvPr/>
        </p:nvSpPr>
        <p:spPr>
          <a:xfrm>
            <a:off x="1417320" y="5285232"/>
            <a:ext cx="9326880" cy="3474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4分钟：标注主要类型，并写出最关键的一类证据。</a:t>
            </a:r>
            <a:endParaRPr lang="en-US" sz="1700" dirty="0"/>
          </a:p>
        </p:txBody>
      </p:sp>
      <p:sp>
        <p:nvSpPr>
          <p:cNvPr id="22" name="Text 19"/>
          <p:cNvSpPr txBox="1"/>
          <p:nvPr/>
        </p:nvSpPr>
        <p:spPr>
          <a:xfrm>
            <a:off x="8732520" y="5998464"/>
            <a:ext cx="2377440" cy="2286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r" indent="0" marL="0">
              <a:buNone/>
            </a:pPr>
            <a:r>
              <a:rPr lang="en-US" sz="10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课堂任务｜提交：类型＋证据</a:t>
            </a:r>
            <a:endParaRPr lang="en-US" sz="10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ppt-template-media/image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6304" y="91440"/>
            <a:ext cx="301752" cy="301752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46304" y="448056"/>
            <a:ext cx="11905488" cy="0"/>
          </a:xfrm>
          <a:prstGeom prst="line">
            <a:avLst/>
          </a:prstGeom>
          <a:noFill/>
          <a:ln w="13970">
            <a:solidFill>
              <a:srgbClr val="2D9CDB"/>
            </a:solidFill>
            <a:prstDash val="solid"/>
          </a:ln>
        </p:spPr>
      </p:sp>
      <p:sp>
        <p:nvSpPr>
          <p:cNvPr id="4" name="Text 1"/>
          <p:cNvSpPr txBox="1"/>
          <p:nvPr/>
        </p:nvSpPr>
        <p:spPr>
          <a:xfrm>
            <a:off x="603504" y="91440"/>
            <a:ext cx="10789920" cy="3840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参考答案：类型决定主要方法，但边界可以交叉</a:t>
            </a:r>
            <a:endParaRPr lang="en-US" sz="2600" dirty="0"/>
          </a:p>
        </p:txBody>
      </p:sp>
      <p:sp>
        <p:nvSpPr>
          <p:cNvPr id="5" name="Shape 2"/>
          <p:cNvSpPr/>
          <p:nvPr/>
        </p:nvSpPr>
        <p:spPr>
          <a:xfrm>
            <a:off x="0" y="6647688"/>
            <a:ext cx="12191695" cy="210312"/>
          </a:xfrm>
          <a:prstGeom prst="rect">
            <a:avLst/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6" name="Text 3"/>
          <p:cNvSpPr txBox="1"/>
          <p:nvPr/>
        </p:nvSpPr>
        <p:spPr>
          <a:xfrm>
            <a:off x="164592" y="6652260"/>
            <a:ext cx="2011680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950" i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科研引言</a:t>
            </a:r>
            <a:endParaRPr lang="en-US" sz="950" dirty="0"/>
          </a:p>
        </p:txBody>
      </p:sp>
      <p:sp>
        <p:nvSpPr>
          <p:cNvPr id="7" name="Text 4"/>
          <p:cNvSpPr txBox="1"/>
          <p:nvPr/>
        </p:nvSpPr>
        <p:spPr>
          <a:xfrm>
            <a:off x="10881360" y="6652260"/>
            <a:ext cx="1051560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r" indent="0" marL="0">
              <a:buNone/>
            </a:pPr>
            <a:r>
              <a:rPr lang="en-US" sz="950" i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Slide 32</a:t>
            </a:r>
            <a:endParaRPr lang="en-US" sz="950" dirty="0"/>
          </a:p>
        </p:txBody>
      </p:sp>
      <p:sp>
        <p:nvSpPr>
          <p:cNvPr id="8" name="Shape 5"/>
          <p:cNvSpPr/>
          <p:nvPr/>
        </p:nvSpPr>
        <p:spPr>
          <a:xfrm>
            <a:off x="822960" y="1188720"/>
            <a:ext cx="1097280" cy="786384"/>
          </a:xfrm>
          <a:prstGeom prst="rect">
            <a:avLst/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9" name="Text 6"/>
          <p:cNvSpPr txBox="1"/>
          <p:nvPr/>
        </p:nvSpPr>
        <p:spPr>
          <a:xfrm>
            <a:off x="896112" y="1216152"/>
            <a:ext cx="950976" cy="7315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题目</a:t>
            </a:r>
            <a:endParaRPr lang="en-US" sz="1250" dirty="0"/>
          </a:p>
        </p:txBody>
      </p:sp>
      <p:sp>
        <p:nvSpPr>
          <p:cNvPr id="10" name="Shape 7"/>
          <p:cNvSpPr/>
          <p:nvPr/>
        </p:nvSpPr>
        <p:spPr>
          <a:xfrm>
            <a:off x="1920240" y="1188720"/>
            <a:ext cx="2468880" cy="786384"/>
          </a:xfrm>
          <a:prstGeom prst="rect">
            <a:avLst/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11" name="Text 8"/>
          <p:cNvSpPr txBox="1"/>
          <p:nvPr/>
        </p:nvSpPr>
        <p:spPr>
          <a:xfrm>
            <a:off x="1993392" y="1216152"/>
            <a:ext cx="2322576" cy="7315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主要类型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4389120" y="1188720"/>
            <a:ext cx="6949440" cy="786384"/>
          </a:xfrm>
          <a:prstGeom prst="rect">
            <a:avLst/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13" name="Text 10"/>
          <p:cNvSpPr txBox="1"/>
          <p:nvPr/>
        </p:nvSpPr>
        <p:spPr>
          <a:xfrm>
            <a:off x="4462272" y="1216152"/>
            <a:ext cx="6803136" cy="7315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关键证据</a:t>
            </a:r>
            <a:endParaRPr lang="en-US" sz="1250" dirty="0"/>
          </a:p>
        </p:txBody>
      </p:sp>
      <p:sp>
        <p:nvSpPr>
          <p:cNvPr id="14" name="Shape 11"/>
          <p:cNvSpPr/>
          <p:nvPr/>
        </p:nvSpPr>
        <p:spPr>
          <a:xfrm>
            <a:off x="822960" y="1975104"/>
            <a:ext cx="1097280" cy="786384"/>
          </a:xfrm>
          <a:prstGeom prst="rect">
            <a:avLst/>
          </a:prstGeom>
          <a:solidFill>
            <a:srgbClr val="FFFFFF"/>
          </a:solidFill>
          <a:ln w="10160">
            <a:solidFill>
              <a:srgbClr val="C8D5DC"/>
            </a:solidFill>
            <a:prstDash val="solid"/>
          </a:ln>
        </p:spPr>
      </p:sp>
      <p:sp>
        <p:nvSpPr>
          <p:cNvPr id="15" name="Text 12"/>
          <p:cNvSpPr txBox="1"/>
          <p:nvPr/>
        </p:nvSpPr>
        <p:spPr>
          <a:xfrm>
            <a:off x="896112" y="2002536"/>
            <a:ext cx="950976" cy="7315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15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A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1920240" y="1975104"/>
            <a:ext cx="2468880" cy="786384"/>
          </a:xfrm>
          <a:prstGeom prst="rect">
            <a:avLst/>
          </a:prstGeom>
          <a:solidFill>
            <a:srgbClr val="FFFFFF"/>
          </a:solidFill>
          <a:ln w="10160">
            <a:solidFill>
              <a:srgbClr val="C8D5DC"/>
            </a:solidFill>
            <a:prstDash val="solid"/>
          </a:ln>
        </p:spPr>
      </p:sp>
      <p:sp>
        <p:nvSpPr>
          <p:cNvPr id="17" name="Text 14"/>
          <p:cNvSpPr txBox="1"/>
          <p:nvPr/>
        </p:nvSpPr>
        <p:spPr>
          <a:xfrm>
            <a:off x="1993392" y="2002536"/>
            <a:ext cx="2322576" cy="7315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15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理论</a:t>
            </a:r>
            <a:endParaRPr lang="en-US" sz="1150" dirty="0"/>
          </a:p>
        </p:txBody>
      </p:sp>
      <p:sp>
        <p:nvSpPr>
          <p:cNvPr id="18" name="Shape 15"/>
          <p:cNvSpPr/>
          <p:nvPr/>
        </p:nvSpPr>
        <p:spPr>
          <a:xfrm>
            <a:off x="4389120" y="1975104"/>
            <a:ext cx="6949440" cy="786384"/>
          </a:xfrm>
          <a:prstGeom prst="rect">
            <a:avLst/>
          </a:prstGeom>
          <a:solidFill>
            <a:srgbClr val="FFFFFF"/>
          </a:solidFill>
          <a:ln w="10160">
            <a:solidFill>
              <a:srgbClr val="C8D5DC"/>
            </a:solidFill>
            <a:prstDash val="solid"/>
          </a:ln>
        </p:spPr>
      </p:sp>
      <p:sp>
        <p:nvSpPr>
          <p:cNvPr id="19" name="Text 16"/>
          <p:cNvSpPr txBox="1"/>
          <p:nvPr/>
        </p:nvSpPr>
        <p:spPr>
          <a:xfrm>
            <a:off x="4462272" y="2002536"/>
            <a:ext cx="6803136" cy="7315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15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形式化定义、证明、不可能性边界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822960" y="2761488"/>
            <a:ext cx="1097280" cy="786384"/>
          </a:xfrm>
          <a:prstGeom prst="rect">
            <a:avLst/>
          </a:prstGeom>
          <a:solidFill>
            <a:srgbClr val="F2F5F7"/>
          </a:solidFill>
          <a:ln w="10160">
            <a:solidFill>
              <a:srgbClr val="C8D5DC"/>
            </a:solidFill>
            <a:prstDash val="solid"/>
          </a:ln>
        </p:spPr>
      </p:sp>
      <p:sp>
        <p:nvSpPr>
          <p:cNvPr id="21" name="Text 18"/>
          <p:cNvSpPr txBox="1"/>
          <p:nvPr/>
        </p:nvSpPr>
        <p:spPr>
          <a:xfrm>
            <a:off x="896112" y="2788920"/>
            <a:ext cx="950976" cy="7315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15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B</a:t>
            </a:r>
            <a:endParaRPr lang="en-US" sz="1150" dirty="0"/>
          </a:p>
        </p:txBody>
      </p:sp>
      <p:sp>
        <p:nvSpPr>
          <p:cNvPr id="22" name="Shape 19"/>
          <p:cNvSpPr/>
          <p:nvPr/>
        </p:nvSpPr>
        <p:spPr>
          <a:xfrm>
            <a:off x="1920240" y="2761488"/>
            <a:ext cx="2468880" cy="786384"/>
          </a:xfrm>
          <a:prstGeom prst="rect">
            <a:avLst/>
          </a:prstGeom>
          <a:solidFill>
            <a:srgbClr val="F2F5F7"/>
          </a:solidFill>
          <a:ln w="10160">
            <a:solidFill>
              <a:srgbClr val="C8D5DC"/>
            </a:solidFill>
            <a:prstDash val="solid"/>
          </a:ln>
        </p:spPr>
      </p:sp>
      <p:sp>
        <p:nvSpPr>
          <p:cNvPr id="23" name="Text 20"/>
          <p:cNvSpPr txBox="1"/>
          <p:nvPr/>
        </p:nvSpPr>
        <p:spPr>
          <a:xfrm>
            <a:off x="1993392" y="2788920"/>
            <a:ext cx="2322576" cy="7315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15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系统</a:t>
            </a:r>
            <a:endParaRPr lang="en-US" sz="1150" dirty="0"/>
          </a:p>
        </p:txBody>
      </p:sp>
      <p:sp>
        <p:nvSpPr>
          <p:cNvPr id="24" name="Shape 21"/>
          <p:cNvSpPr/>
          <p:nvPr/>
        </p:nvSpPr>
        <p:spPr>
          <a:xfrm>
            <a:off x="4389120" y="2761488"/>
            <a:ext cx="6949440" cy="786384"/>
          </a:xfrm>
          <a:prstGeom prst="rect">
            <a:avLst/>
          </a:prstGeom>
          <a:solidFill>
            <a:srgbClr val="F2F5F7"/>
          </a:solidFill>
          <a:ln w="10160">
            <a:solidFill>
              <a:srgbClr val="C8D5DC"/>
            </a:solidFill>
            <a:prstDash val="solid"/>
          </a:ln>
        </p:spPr>
      </p:sp>
      <p:sp>
        <p:nvSpPr>
          <p:cNvPr id="25" name="Text 22"/>
          <p:cNvSpPr txBox="1"/>
          <p:nvPr/>
        </p:nvSpPr>
        <p:spPr>
          <a:xfrm>
            <a:off x="4462272" y="2788920"/>
            <a:ext cx="6803136" cy="7315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15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公平基线、性能、开销、故障恢复</a:t>
            </a:r>
            <a:endParaRPr lang="en-US" sz="1150" dirty="0"/>
          </a:p>
        </p:txBody>
      </p:sp>
      <p:sp>
        <p:nvSpPr>
          <p:cNvPr id="26" name="Shape 23"/>
          <p:cNvSpPr/>
          <p:nvPr/>
        </p:nvSpPr>
        <p:spPr>
          <a:xfrm>
            <a:off x="822960" y="3547872"/>
            <a:ext cx="1097280" cy="786384"/>
          </a:xfrm>
          <a:prstGeom prst="rect">
            <a:avLst/>
          </a:prstGeom>
          <a:solidFill>
            <a:srgbClr val="FFFFFF"/>
          </a:solidFill>
          <a:ln w="10160">
            <a:solidFill>
              <a:srgbClr val="C8D5DC"/>
            </a:solidFill>
            <a:prstDash val="solid"/>
          </a:ln>
        </p:spPr>
      </p:sp>
      <p:sp>
        <p:nvSpPr>
          <p:cNvPr id="27" name="Text 24"/>
          <p:cNvSpPr txBox="1"/>
          <p:nvPr/>
        </p:nvSpPr>
        <p:spPr>
          <a:xfrm>
            <a:off x="896112" y="3575304"/>
            <a:ext cx="950976" cy="7315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15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C</a:t>
            </a:r>
            <a:endParaRPr lang="en-US" sz="1150" dirty="0"/>
          </a:p>
        </p:txBody>
      </p:sp>
      <p:sp>
        <p:nvSpPr>
          <p:cNvPr id="28" name="Shape 25"/>
          <p:cNvSpPr/>
          <p:nvPr/>
        </p:nvSpPr>
        <p:spPr>
          <a:xfrm>
            <a:off x="1920240" y="3547872"/>
            <a:ext cx="2468880" cy="786384"/>
          </a:xfrm>
          <a:prstGeom prst="rect">
            <a:avLst/>
          </a:prstGeom>
          <a:solidFill>
            <a:srgbClr val="FFFFFF"/>
          </a:solidFill>
          <a:ln w="10160">
            <a:solidFill>
              <a:srgbClr val="C8D5DC"/>
            </a:solidFill>
            <a:prstDash val="solid"/>
          </a:ln>
        </p:spPr>
      </p:sp>
      <p:sp>
        <p:nvSpPr>
          <p:cNvPr id="29" name="Text 26"/>
          <p:cNvSpPr txBox="1"/>
          <p:nvPr/>
        </p:nvSpPr>
        <p:spPr>
          <a:xfrm>
            <a:off x="1993392" y="3575304"/>
            <a:ext cx="2322576" cy="7315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15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算法＋实证</a:t>
            </a:r>
            <a:endParaRPr lang="en-US" sz="1150" dirty="0"/>
          </a:p>
        </p:txBody>
      </p:sp>
      <p:sp>
        <p:nvSpPr>
          <p:cNvPr id="30" name="Shape 27"/>
          <p:cNvSpPr/>
          <p:nvPr/>
        </p:nvSpPr>
        <p:spPr>
          <a:xfrm>
            <a:off x="4389120" y="3547872"/>
            <a:ext cx="6949440" cy="786384"/>
          </a:xfrm>
          <a:prstGeom prst="rect">
            <a:avLst/>
          </a:prstGeom>
          <a:solidFill>
            <a:srgbClr val="FFFFFF"/>
          </a:solidFill>
          <a:ln w="10160">
            <a:solidFill>
              <a:srgbClr val="C8D5DC"/>
            </a:solidFill>
            <a:prstDash val="solid"/>
          </a:ln>
        </p:spPr>
      </p:sp>
      <p:sp>
        <p:nvSpPr>
          <p:cNvPr id="31" name="Text 28"/>
          <p:cNvSpPr txBox="1"/>
          <p:nvPr/>
        </p:nvSpPr>
        <p:spPr>
          <a:xfrm>
            <a:off x="4462272" y="3575304"/>
            <a:ext cx="6803136" cy="7315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15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正确性/复杂度＋公开数据实验</a:t>
            </a:r>
            <a:endParaRPr lang="en-US" sz="1150" dirty="0"/>
          </a:p>
        </p:txBody>
      </p:sp>
      <p:sp>
        <p:nvSpPr>
          <p:cNvPr id="32" name="Shape 29"/>
          <p:cNvSpPr/>
          <p:nvPr/>
        </p:nvSpPr>
        <p:spPr>
          <a:xfrm>
            <a:off x="822960" y="4334256"/>
            <a:ext cx="1097280" cy="786384"/>
          </a:xfrm>
          <a:prstGeom prst="rect">
            <a:avLst/>
          </a:prstGeom>
          <a:solidFill>
            <a:srgbClr val="F2F5F7"/>
          </a:solidFill>
          <a:ln w="10160">
            <a:solidFill>
              <a:srgbClr val="C8D5DC"/>
            </a:solidFill>
            <a:prstDash val="solid"/>
          </a:ln>
        </p:spPr>
      </p:sp>
      <p:sp>
        <p:nvSpPr>
          <p:cNvPr id="33" name="Text 30"/>
          <p:cNvSpPr txBox="1"/>
          <p:nvPr/>
        </p:nvSpPr>
        <p:spPr>
          <a:xfrm>
            <a:off x="896112" y="4361688"/>
            <a:ext cx="950976" cy="7315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15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D</a:t>
            </a:r>
            <a:endParaRPr lang="en-US" sz="1150" dirty="0"/>
          </a:p>
        </p:txBody>
      </p:sp>
      <p:sp>
        <p:nvSpPr>
          <p:cNvPr id="34" name="Shape 31"/>
          <p:cNvSpPr/>
          <p:nvPr/>
        </p:nvSpPr>
        <p:spPr>
          <a:xfrm>
            <a:off x="1920240" y="4334256"/>
            <a:ext cx="2468880" cy="786384"/>
          </a:xfrm>
          <a:prstGeom prst="rect">
            <a:avLst/>
          </a:prstGeom>
          <a:solidFill>
            <a:srgbClr val="F2F5F7"/>
          </a:solidFill>
          <a:ln w="10160">
            <a:solidFill>
              <a:srgbClr val="C8D5DC"/>
            </a:solidFill>
            <a:prstDash val="solid"/>
          </a:ln>
        </p:spPr>
      </p:sp>
      <p:sp>
        <p:nvSpPr>
          <p:cNvPr id="35" name="Text 32"/>
          <p:cNvSpPr txBox="1"/>
          <p:nvPr/>
        </p:nvSpPr>
        <p:spPr>
          <a:xfrm>
            <a:off x="1993392" y="4361688"/>
            <a:ext cx="2322576" cy="7315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15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应用＋HCI/ML</a:t>
            </a:r>
            <a:endParaRPr lang="en-US" sz="1150" dirty="0"/>
          </a:p>
        </p:txBody>
      </p:sp>
      <p:sp>
        <p:nvSpPr>
          <p:cNvPr id="36" name="Shape 33"/>
          <p:cNvSpPr/>
          <p:nvPr/>
        </p:nvSpPr>
        <p:spPr>
          <a:xfrm>
            <a:off x="4389120" y="4334256"/>
            <a:ext cx="6949440" cy="786384"/>
          </a:xfrm>
          <a:prstGeom prst="rect">
            <a:avLst/>
          </a:prstGeom>
          <a:solidFill>
            <a:srgbClr val="F2F5F7"/>
          </a:solidFill>
          <a:ln w="10160">
            <a:solidFill>
              <a:srgbClr val="C8D5DC"/>
            </a:solidFill>
            <a:prstDash val="solid"/>
          </a:ln>
        </p:spPr>
      </p:sp>
      <p:sp>
        <p:nvSpPr>
          <p:cNvPr id="37" name="Text 34"/>
          <p:cNvSpPr txBox="1"/>
          <p:nvPr/>
        </p:nvSpPr>
        <p:spPr>
          <a:xfrm>
            <a:off x="4462272" y="4361688"/>
            <a:ext cx="6803136" cy="7315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15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真实任务、样本、风险、用户与效果</a:t>
            </a:r>
            <a:endParaRPr lang="en-US" sz="1150" dirty="0"/>
          </a:p>
        </p:txBody>
      </p:sp>
      <p:sp>
        <p:nvSpPr>
          <p:cNvPr id="38" name="Shape 35"/>
          <p:cNvSpPr/>
          <p:nvPr/>
        </p:nvSpPr>
        <p:spPr>
          <a:xfrm>
            <a:off x="1234440" y="5440680"/>
            <a:ext cx="9738360" cy="621792"/>
          </a:xfrm>
          <a:prstGeom prst="roundRect">
            <a:avLst>
              <a:gd name="adj" fmla="val 11765"/>
            </a:avLst>
          </a:prstGeom>
          <a:solidFill>
            <a:srgbClr val="EAF5EC"/>
          </a:solidFill>
          <a:ln w="10160">
            <a:solidFill>
              <a:srgbClr val="5AA469"/>
            </a:solidFill>
            <a:prstDash val="solid"/>
          </a:ln>
        </p:spPr>
      </p:sp>
      <p:sp>
        <p:nvSpPr>
          <p:cNvPr id="39" name="Text 36"/>
          <p:cNvSpPr txBox="1"/>
          <p:nvPr/>
        </p:nvSpPr>
        <p:spPr>
          <a:xfrm>
            <a:off x="1554480" y="5577840"/>
            <a:ext cx="9098280" cy="329184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不要为了分类而分类：目的是选对方法、证据与评价标准。</a:t>
            </a:r>
            <a:endParaRPr lang="en-US" sz="17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ppt-template-media/image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6304" y="91440"/>
            <a:ext cx="301752" cy="301752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46304" y="448056"/>
            <a:ext cx="11905488" cy="0"/>
          </a:xfrm>
          <a:prstGeom prst="line">
            <a:avLst/>
          </a:prstGeom>
          <a:noFill/>
          <a:ln w="13970">
            <a:solidFill>
              <a:srgbClr val="2D9CDB"/>
            </a:solidFill>
            <a:prstDash val="solid"/>
          </a:ln>
        </p:spPr>
      </p:sp>
      <p:sp>
        <p:nvSpPr>
          <p:cNvPr id="4" name="Text 1"/>
          <p:cNvSpPr txBox="1"/>
          <p:nvPr/>
        </p:nvSpPr>
        <p:spPr>
          <a:xfrm>
            <a:off x="603504" y="91440"/>
            <a:ext cx="10789920" cy="3840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硕士与博士：课程中的工作定义</a:t>
            </a:r>
            <a:endParaRPr lang="en-US" sz="2600" dirty="0"/>
          </a:p>
        </p:txBody>
      </p:sp>
      <p:sp>
        <p:nvSpPr>
          <p:cNvPr id="5" name="Shape 2"/>
          <p:cNvSpPr/>
          <p:nvPr/>
        </p:nvSpPr>
        <p:spPr>
          <a:xfrm>
            <a:off x="0" y="6647688"/>
            <a:ext cx="12191695" cy="210312"/>
          </a:xfrm>
          <a:prstGeom prst="rect">
            <a:avLst/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6" name="Text 3"/>
          <p:cNvSpPr txBox="1"/>
          <p:nvPr/>
        </p:nvSpPr>
        <p:spPr>
          <a:xfrm>
            <a:off x="164592" y="6652260"/>
            <a:ext cx="2011680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950" i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科研引言</a:t>
            </a:r>
            <a:endParaRPr lang="en-US" sz="950" dirty="0"/>
          </a:p>
        </p:txBody>
      </p:sp>
      <p:sp>
        <p:nvSpPr>
          <p:cNvPr id="7" name="Text 4"/>
          <p:cNvSpPr txBox="1"/>
          <p:nvPr/>
        </p:nvSpPr>
        <p:spPr>
          <a:xfrm>
            <a:off x="10881360" y="6652260"/>
            <a:ext cx="1051560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r" indent="0" marL="0">
              <a:buNone/>
            </a:pPr>
            <a:r>
              <a:rPr lang="en-US" sz="950" i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Slide 33</a:t>
            </a:r>
            <a:endParaRPr lang="en-US" sz="950" dirty="0"/>
          </a:p>
        </p:txBody>
      </p:sp>
      <p:sp>
        <p:nvSpPr>
          <p:cNvPr id="8" name="Shape 5"/>
          <p:cNvSpPr/>
          <p:nvPr/>
        </p:nvSpPr>
        <p:spPr>
          <a:xfrm>
            <a:off x="777240" y="1143000"/>
            <a:ext cx="5074920" cy="4480560"/>
          </a:xfrm>
          <a:prstGeom prst="roundRect">
            <a:avLst>
              <a:gd name="adj" fmla="val 1633"/>
            </a:avLst>
          </a:prstGeom>
          <a:solidFill>
            <a:srgbClr val="EAF5FB"/>
          </a:solidFill>
          <a:ln w="10160">
            <a:solidFill>
              <a:srgbClr val="2D9CDB"/>
            </a:solidFill>
            <a:prstDash val="solid"/>
          </a:ln>
        </p:spPr>
      </p:sp>
      <p:sp>
        <p:nvSpPr>
          <p:cNvPr id="9" name="Text 6"/>
          <p:cNvSpPr txBox="1"/>
          <p:nvPr/>
        </p:nvSpPr>
        <p:spPr>
          <a:xfrm>
            <a:off x="1097280" y="1508760"/>
            <a:ext cx="4434840" cy="5486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2D9CD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硕士</a:t>
            </a:r>
            <a:endParaRPr lang="en-US" sz="3200" dirty="0"/>
          </a:p>
        </p:txBody>
      </p:sp>
      <p:sp>
        <p:nvSpPr>
          <p:cNvPr id="10" name="Text 7"/>
          <p:cNvSpPr txBox="1"/>
          <p:nvPr/>
        </p:nvSpPr>
        <p:spPr>
          <a:xfrm>
            <a:off x="1280160" y="2304288"/>
            <a:ext cx="4069080" cy="4572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对一个领域有较深入了解</a:t>
            </a:r>
            <a:endParaRPr lang="en-US" sz="1900" dirty="0"/>
          </a:p>
        </p:txBody>
      </p:sp>
      <p:sp>
        <p:nvSpPr>
          <p:cNvPr id="11" name="Text 8"/>
          <p:cNvSpPr txBox="1"/>
          <p:nvPr/>
        </p:nvSpPr>
        <p:spPr>
          <a:xfrm>
            <a:off x="1280160" y="2852928"/>
            <a:ext cx="4069080" cy="4572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能够独立解决某个明确问题</a:t>
            </a:r>
            <a:endParaRPr lang="en-US" sz="1900" dirty="0"/>
          </a:p>
        </p:txBody>
      </p:sp>
      <p:sp>
        <p:nvSpPr>
          <p:cNvPr id="12" name="Shape 9"/>
          <p:cNvSpPr/>
          <p:nvPr/>
        </p:nvSpPr>
        <p:spPr>
          <a:xfrm>
            <a:off x="1234440" y="3685032"/>
            <a:ext cx="146304" cy="146304"/>
          </a:xfrm>
          <a:prstGeom prst="roundRect">
            <a:avLst>
              <a:gd name="adj" fmla="val 12500"/>
            </a:avLst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13" name="Text 10"/>
          <p:cNvSpPr txBox="1"/>
          <p:nvPr/>
        </p:nvSpPr>
        <p:spPr>
          <a:xfrm>
            <a:off x="1508760" y="3611880"/>
            <a:ext cx="3977640" cy="4846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掌握领域基本文献与方法</a:t>
            </a:r>
            <a:endParaRPr lang="en-US" sz="1400" dirty="0"/>
          </a:p>
        </p:txBody>
      </p:sp>
      <p:sp>
        <p:nvSpPr>
          <p:cNvPr id="14" name="Shape 11"/>
          <p:cNvSpPr/>
          <p:nvPr/>
        </p:nvSpPr>
        <p:spPr>
          <a:xfrm>
            <a:off x="1234440" y="4187952"/>
            <a:ext cx="146304" cy="146304"/>
          </a:xfrm>
          <a:prstGeom prst="roundRect">
            <a:avLst>
              <a:gd name="adj" fmla="val 12500"/>
            </a:avLst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15" name="Text 12"/>
          <p:cNvSpPr txBox="1"/>
          <p:nvPr/>
        </p:nvSpPr>
        <p:spPr>
          <a:xfrm>
            <a:off x="1508760" y="4114800"/>
            <a:ext cx="3977640" cy="4846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在指导下完成完整研究流程</a:t>
            </a:r>
            <a:endParaRPr lang="en-US" sz="1400" dirty="0"/>
          </a:p>
        </p:txBody>
      </p:sp>
      <p:sp>
        <p:nvSpPr>
          <p:cNvPr id="16" name="Shape 13"/>
          <p:cNvSpPr/>
          <p:nvPr/>
        </p:nvSpPr>
        <p:spPr>
          <a:xfrm>
            <a:off x="1234440" y="4690872"/>
            <a:ext cx="146304" cy="146304"/>
          </a:xfrm>
          <a:prstGeom prst="roundRect">
            <a:avLst>
              <a:gd name="adj" fmla="val 12500"/>
            </a:avLst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17" name="Text 14"/>
          <p:cNvSpPr txBox="1"/>
          <p:nvPr/>
        </p:nvSpPr>
        <p:spPr>
          <a:xfrm>
            <a:off x="1508760" y="4617720"/>
            <a:ext cx="3977640" cy="4846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形成专业能力或研究成果</a:t>
            </a:r>
            <a:endParaRPr lang="en-US" sz="1400" dirty="0"/>
          </a:p>
        </p:txBody>
      </p:sp>
      <p:sp>
        <p:nvSpPr>
          <p:cNvPr id="18" name="Shape 15"/>
          <p:cNvSpPr/>
          <p:nvPr/>
        </p:nvSpPr>
        <p:spPr>
          <a:xfrm>
            <a:off x="6327648" y="1143000"/>
            <a:ext cx="5074920" cy="4480560"/>
          </a:xfrm>
          <a:prstGeom prst="roundRect">
            <a:avLst>
              <a:gd name="adj" fmla="val 1633"/>
            </a:avLst>
          </a:prstGeom>
          <a:solidFill>
            <a:srgbClr val="F9EAEA"/>
          </a:solidFill>
          <a:ln w="10160">
            <a:solidFill>
              <a:srgbClr val="D95C5C"/>
            </a:solidFill>
            <a:prstDash val="solid"/>
          </a:ln>
        </p:spPr>
      </p:sp>
      <p:sp>
        <p:nvSpPr>
          <p:cNvPr id="19" name="Text 16"/>
          <p:cNvSpPr txBox="1"/>
          <p:nvPr/>
        </p:nvSpPr>
        <p:spPr>
          <a:xfrm>
            <a:off x="6647688" y="1508760"/>
            <a:ext cx="4434840" cy="5486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D95C5C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博士</a:t>
            </a:r>
            <a:endParaRPr lang="en-US" sz="3200" dirty="0"/>
          </a:p>
        </p:txBody>
      </p:sp>
      <p:sp>
        <p:nvSpPr>
          <p:cNvPr id="20" name="Text 17"/>
          <p:cNvSpPr txBox="1"/>
          <p:nvPr/>
        </p:nvSpPr>
        <p:spPr>
          <a:xfrm>
            <a:off x="6830568" y="2304288"/>
            <a:ext cx="4069080" cy="4572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对一个领域有非常深入了解</a:t>
            </a:r>
            <a:endParaRPr lang="en-US" sz="1900" dirty="0"/>
          </a:p>
        </p:txBody>
      </p:sp>
      <p:sp>
        <p:nvSpPr>
          <p:cNvPr id="21" name="Text 18"/>
          <p:cNvSpPr txBox="1"/>
          <p:nvPr/>
        </p:nvSpPr>
        <p:spPr>
          <a:xfrm>
            <a:off x="6830568" y="2852928"/>
            <a:ext cx="4069080" cy="4572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能够持续解决某一类问题</a:t>
            </a:r>
            <a:endParaRPr lang="en-US" sz="1900" dirty="0"/>
          </a:p>
        </p:txBody>
      </p:sp>
      <p:sp>
        <p:nvSpPr>
          <p:cNvPr id="22" name="Shape 19"/>
          <p:cNvSpPr/>
          <p:nvPr/>
        </p:nvSpPr>
        <p:spPr>
          <a:xfrm>
            <a:off x="6784848" y="3685032"/>
            <a:ext cx="146304" cy="146304"/>
          </a:xfrm>
          <a:prstGeom prst="roundRect">
            <a:avLst>
              <a:gd name="adj" fmla="val 12500"/>
            </a:avLst>
          </a:prstGeom>
          <a:solidFill>
            <a:srgbClr val="D95C5C"/>
          </a:solidFill>
          <a:ln w="12700">
            <a:solidFill>
              <a:srgbClr val="D95C5C"/>
            </a:solidFill>
            <a:prstDash val="solid"/>
          </a:ln>
        </p:spPr>
      </p:sp>
      <p:sp>
        <p:nvSpPr>
          <p:cNvPr id="23" name="Text 20"/>
          <p:cNvSpPr txBox="1"/>
          <p:nvPr/>
        </p:nvSpPr>
        <p:spPr>
          <a:xfrm>
            <a:off x="7059168" y="3611880"/>
            <a:ext cx="3977640" cy="4846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识别重要且未解决的问题</a:t>
            </a:r>
            <a:endParaRPr lang="en-US" sz="1400" dirty="0"/>
          </a:p>
        </p:txBody>
      </p:sp>
      <p:sp>
        <p:nvSpPr>
          <p:cNvPr id="24" name="Shape 21"/>
          <p:cNvSpPr/>
          <p:nvPr/>
        </p:nvSpPr>
        <p:spPr>
          <a:xfrm>
            <a:off x="6784848" y="4187952"/>
            <a:ext cx="146304" cy="146304"/>
          </a:xfrm>
          <a:prstGeom prst="roundRect">
            <a:avLst>
              <a:gd name="adj" fmla="val 12500"/>
            </a:avLst>
          </a:prstGeom>
          <a:solidFill>
            <a:srgbClr val="D95C5C"/>
          </a:solidFill>
          <a:ln w="12700">
            <a:solidFill>
              <a:srgbClr val="D95C5C"/>
            </a:solidFill>
            <a:prstDash val="solid"/>
          </a:ln>
        </p:spPr>
      </p:sp>
      <p:sp>
        <p:nvSpPr>
          <p:cNvPr id="25" name="Text 22"/>
          <p:cNvSpPr txBox="1"/>
          <p:nvPr/>
        </p:nvSpPr>
        <p:spPr>
          <a:xfrm>
            <a:off x="7059168" y="4114800"/>
            <a:ext cx="3977640" cy="4846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形成独立研究判断与方向</a:t>
            </a:r>
            <a:endParaRPr lang="en-US" sz="1400" dirty="0"/>
          </a:p>
        </p:txBody>
      </p:sp>
      <p:sp>
        <p:nvSpPr>
          <p:cNvPr id="26" name="Shape 23"/>
          <p:cNvSpPr/>
          <p:nvPr/>
        </p:nvSpPr>
        <p:spPr>
          <a:xfrm>
            <a:off x="6784848" y="4690872"/>
            <a:ext cx="146304" cy="146304"/>
          </a:xfrm>
          <a:prstGeom prst="roundRect">
            <a:avLst>
              <a:gd name="adj" fmla="val 12500"/>
            </a:avLst>
          </a:prstGeom>
          <a:solidFill>
            <a:srgbClr val="D95C5C"/>
          </a:solidFill>
          <a:ln w="12700">
            <a:solidFill>
              <a:srgbClr val="D95C5C"/>
            </a:solidFill>
            <a:prstDash val="solid"/>
          </a:ln>
        </p:spPr>
      </p:sp>
      <p:sp>
        <p:nvSpPr>
          <p:cNvPr id="27" name="Text 24"/>
          <p:cNvSpPr txBox="1"/>
          <p:nvPr/>
        </p:nvSpPr>
        <p:spPr>
          <a:xfrm>
            <a:off x="7059168" y="4617720"/>
            <a:ext cx="3977640" cy="4846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扩展领域知识边界</a:t>
            </a:r>
            <a:endParaRPr lang="en-US" sz="1400" dirty="0"/>
          </a:p>
        </p:txBody>
      </p:sp>
      <p:sp>
        <p:nvSpPr>
          <p:cNvPr id="28" name="Text 25"/>
          <p:cNvSpPr txBox="1"/>
          <p:nvPr/>
        </p:nvSpPr>
        <p:spPr>
          <a:xfrm>
            <a:off x="502920" y="6382512"/>
            <a:ext cx="11064240" cy="20116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050" i="1" dirty="0">
                <a:solidFill>
                  <a:srgbClr val="4D555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说明：不同学校、学科与培养方案要求不同，本页为课程中的概念性区分。</a:t>
            </a:r>
            <a:endParaRPr lang="en-US" sz="105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ppt-template-media/image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6304" y="91440"/>
            <a:ext cx="301752" cy="301752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46304" y="448056"/>
            <a:ext cx="11905488" cy="0"/>
          </a:xfrm>
          <a:prstGeom prst="line">
            <a:avLst/>
          </a:prstGeom>
          <a:noFill/>
          <a:ln w="13970">
            <a:solidFill>
              <a:srgbClr val="2D9CDB"/>
            </a:solidFill>
            <a:prstDash val="solid"/>
          </a:ln>
        </p:spPr>
      </p:sp>
      <p:sp>
        <p:nvSpPr>
          <p:cNvPr id="4" name="Text 1"/>
          <p:cNvSpPr txBox="1"/>
          <p:nvPr/>
        </p:nvSpPr>
        <p:spPr>
          <a:xfrm>
            <a:off x="603504" y="91440"/>
            <a:ext cx="10789920" cy="3840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常见研究生阶段时间线：不是线性流水线</a:t>
            </a:r>
            <a:endParaRPr lang="en-US" sz="2600" dirty="0"/>
          </a:p>
        </p:txBody>
      </p:sp>
      <p:sp>
        <p:nvSpPr>
          <p:cNvPr id="5" name="Shape 2"/>
          <p:cNvSpPr/>
          <p:nvPr/>
        </p:nvSpPr>
        <p:spPr>
          <a:xfrm>
            <a:off x="0" y="6647688"/>
            <a:ext cx="12191695" cy="210312"/>
          </a:xfrm>
          <a:prstGeom prst="rect">
            <a:avLst/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6" name="Text 3"/>
          <p:cNvSpPr txBox="1"/>
          <p:nvPr/>
        </p:nvSpPr>
        <p:spPr>
          <a:xfrm>
            <a:off x="164592" y="6652260"/>
            <a:ext cx="2011680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950" i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科研引言</a:t>
            </a:r>
            <a:endParaRPr lang="en-US" sz="950" dirty="0"/>
          </a:p>
        </p:txBody>
      </p:sp>
      <p:sp>
        <p:nvSpPr>
          <p:cNvPr id="7" name="Text 4"/>
          <p:cNvSpPr txBox="1"/>
          <p:nvPr/>
        </p:nvSpPr>
        <p:spPr>
          <a:xfrm>
            <a:off x="10881360" y="6652260"/>
            <a:ext cx="1051560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r" indent="0" marL="0">
              <a:buNone/>
            </a:pPr>
            <a:r>
              <a:rPr lang="en-US" sz="950" i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Slide 34</a:t>
            </a:r>
            <a:endParaRPr lang="en-US" sz="950" dirty="0"/>
          </a:p>
        </p:txBody>
      </p:sp>
      <p:sp>
        <p:nvSpPr>
          <p:cNvPr id="8" name="Shape 5"/>
          <p:cNvSpPr/>
          <p:nvPr/>
        </p:nvSpPr>
        <p:spPr>
          <a:xfrm>
            <a:off x="685800" y="1417320"/>
            <a:ext cx="2423160" cy="3246120"/>
          </a:xfrm>
          <a:prstGeom prst="roundRect">
            <a:avLst>
              <a:gd name="adj" fmla="val 3019"/>
            </a:avLst>
          </a:prstGeom>
          <a:solidFill>
            <a:srgbClr val="EAF5FB"/>
          </a:solidFill>
          <a:ln w="10160">
            <a:solidFill>
              <a:srgbClr val="2D9CDB"/>
            </a:solidFill>
            <a:prstDash val="solid"/>
          </a:ln>
        </p:spPr>
      </p:sp>
      <p:sp>
        <p:nvSpPr>
          <p:cNvPr id="9" name="Text 6"/>
          <p:cNvSpPr txBox="1"/>
          <p:nvPr/>
        </p:nvSpPr>
        <p:spPr>
          <a:xfrm>
            <a:off x="868680" y="1664208"/>
            <a:ext cx="2057400" cy="3474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D9CD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阶段1</a:t>
            </a:r>
            <a:endParaRPr lang="en-US" sz="1400" dirty="0"/>
          </a:p>
        </p:txBody>
      </p:sp>
      <p:sp>
        <p:nvSpPr>
          <p:cNvPr id="10" name="Text 7"/>
          <p:cNvSpPr txBox="1"/>
          <p:nvPr/>
        </p:nvSpPr>
        <p:spPr>
          <a:xfrm>
            <a:off x="868680" y="2176272"/>
            <a:ext cx="2057400" cy="5943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课程与方向探索</a:t>
            </a:r>
            <a:endParaRPr lang="en-US" sz="2100" dirty="0"/>
          </a:p>
        </p:txBody>
      </p:sp>
      <p:sp>
        <p:nvSpPr>
          <p:cNvPr id="11" name="Text 8"/>
          <p:cNvSpPr txBox="1"/>
          <p:nvPr/>
        </p:nvSpPr>
        <p:spPr>
          <a:xfrm>
            <a:off x="914400" y="3063240"/>
            <a:ext cx="1965960" cy="9144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4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广泛阅读、复现与小项目</a:t>
            </a:r>
            <a:endParaRPr lang="en-US" sz="1400" dirty="0"/>
          </a:p>
        </p:txBody>
      </p:sp>
      <p:sp>
        <p:nvSpPr>
          <p:cNvPr id="12" name="Shape 9"/>
          <p:cNvSpPr/>
          <p:nvPr/>
        </p:nvSpPr>
        <p:spPr>
          <a:xfrm>
            <a:off x="3108960" y="2743200"/>
            <a:ext cx="411480" cy="384048"/>
          </a:xfrm>
          <a:prstGeom prst="chevron">
            <a:avLst/>
          </a:prstGeom>
          <a:solidFill>
            <a:srgbClr val="8C969C"/>
          </a:solidFill>
          <a:ln w="12700">
            <a:solidFill>
              <a:srgbClr val="8C969C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538728" y="1417320"/>
            <a:ext cx="2423160" cy="3246120"/>
          </a:xfrm>
          <a:prstGeom prst="roundRect">
            <a:avLst>
              <a:gd name="adj" fmla="val 3019"/>
            </a:avLst>
          </a:prstGeom>
          <a:solidFill>
            <a:srgbClr val="E8F5F2"/>
          </a:solidFill>
          <a:ln w="10160">
            <a:solidFill>
              <a:srgbClr val="2A9D8F"/>
            </a:solidFill>
            <a:prstDash val="solid"/>
          </a:ln>
        </p:spPr>
      </p:sp>
      <p:sp>
        <p:nvSpPr>
          <p:cNvPr id="14" name="Text 11"/>
          <p:cNvSpPr txBox="1"/>
          <p:nvPr/>
        </p:nvSpPr>
        <p:spPr>
          <a:xfrm>
            <a:off x="3721608" y="1664208"/>
            <a:ext cx="2057400" cy="3474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A9D8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阶段2</a:t>
            </a:r>
            <a:endParaRPr lang="en-US" sz="1400" dirty="0"/>
          </a:p>
        </p:txBody>
      </p:sp>
      <p:sp>
        <p:nvSpPr>
          <p:cNvPr id="15" name="Text 12"/>
          <p:cNvSpPr txBox="1"/>
          <p:nvPr/>
        </p:nvSpPr>
        <p:spPr>
          <a:xfrm>
            <a:off x="3721608" y="2176272"/>
            <a:ext cx="2057400" cy="5943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聚焦问题</a:t>
            </a:r>
            <a:endParaRPr lang="en-US" sz="2100" dirty="0"/>
          </a:p>
        </p:txBody>
      </p:sp>
      <p:sp>
        <p:nvSpPr>
          <p:cNvPr id="16" name="Text 13"/>
          <p:cNvSpPr txBox="1"/>
          <p:nvPr/>
        </p:nvSpPr>
        <p:spPr>
          <a:xfrm>
            <a:off x="3767328" y="3063240"/>
            <a:ext cx="1965960" cy="9144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4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建立文献地图、形成稳定研究问题</a:t>
            </a:r>
            <a:endParaRPr lang="en-US" sz="1400" dirty="0"/>
          </a:p>
        </p:txBody>
      </p:sp>
      <p:sp>
        <p:nvSpPr>
          <p:cNvPr id="17" name="Shape 14"/>
          <p:cNvSpPr/>
          <p:nvPr/>
        </p:nvSpPr>
        <p:spPr>
          <a:xfrm>
            <a:off x="5961888" y="2743200"/>
            <a:ext cx="411480" cy="384048"/>
          </a:xfrm>
          <a:prstGeom prst="chevron">
            <a:avLst/>
          </a:prstGeom>
          <a:solidFill>
            <a:srgbClr val="8C969C"/>
          </a:solidFill>
          <a:ln w="12700">
            <a:solidFill>
              <a:srgbClr val="8C969C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6391656" y="1417320"/>
            <a:ext cx="2423160" cy="3246120"/>
          </a:xfrm>
          <a:prstGeom prst="roundRect">
            <a:avLst>
              <a:gd name="adj" fmla="val 3019"/>
            </a:avLst>
          </a:prstGeom>
          <a:solidFill>
            <a:srgbClr val="EAF5FB"/>
          </a:solidFill>
          <a:ln w="10160">
            <a:solidFill>
              <a:srgbClr val="2D9CDB"/>
            </a:solidFill>
            <a:prstDash val="solid"/>
          </a:ln>
        </p:spPr>
      </p:sp>
      <p:sp>
        <p:nvSpPr>
          <p:cNvPr id="19" name="Text 16"/>
          <p:cNvSpPr txBox="1"/>
          <p:nvPr/>
        </p:nvSpPr>
        <p:spPr>
          <a:xfrm>
            <a:off x="6574536" y="1664208"/>
            <a:ext cx="2057400" cy="3474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D9CD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阶段3</a:t>
            </a:r>
            <a:endParaRPr lang="en-US" sz="1400" dirty="0"/>
          </a:p>
        </p:txBody>
      </p:sp>
      <p:sp>
        <p:nvSpPr>
          <p:cNvPr id="20" name="Text 17"/>
          <p:cNvSpPr txBox="1"/>
          <p:nvPr/>
        </p:nvSpPr>
        <p:spPr>
          <a:xfrm>
            <a:off x="6574536" y="2176272"/>
            <a:ext cx="2057400" cy="5943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持续研究</a:t>
            </a:r>
            <a:endParaRPr lang="en-US" sz="2100" dirty="0"/>
          </a:p>
        </p:txBody>
      </p:sp>
      <p:sp>
        <p:nvSpPr>
          <p:cNvPr id="21" name="Text 18"/>
          <p:cNvSpPr txBox="1"/>
          <p:nvPr/>
        </p:nvSpPr>
        <p:spPr>
          <a:xfrm>
            <a:off x="6620256" y="3063240"/>
            <a:ext cx="1965960" cy="9144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4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实现、实验、投稿、失败与修订</a:t>
            </a:r>
            <a:endParaRPr lang="en-US" sz="1400" dirty="0"/>
          </a:p>
        </p:txBody>
      </p:sp>
      <p:sp>
        <p:nvSpPr>
          <p:cNvPr id="22" name="Shape 19"/>
          <p:cNvSpPr/>
          <p:nvPr/>
        </p:nvSpPr>
        <p:spPr>
          <a:xfrm>
            <a:off x="8814816" y="2743200"/>
            <a:ext cx="411480" cy="384048"/>
          </a:xfrm>
          <a:prstGeom prst="chevron">
            <a:avLst/>
          </a:prstGeom>
          <a:solidFill>
            <a:srgbClr val="8C969C"/>
          </a:solidFill>
          <a:ln w="12700">
            <a:solidFill>
              <a:srgbClr val="8C969C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9244584" y="1417320"/>
            <a:ext cx="2423160" cy="3246120"/>
          </a:xfrm>
          <a:prstGeom prst="roundRect">
            <a:avLst>
              <a:gd name="adj" fmla="val 3019"/>
            </a:avLst>
          </a:prstGeom>
          <a:solidFill>
            <a:srgbClr val="E8F5F2"/>
          </a:solidFill>
          <a:ln w="10160">
            <a:solidFill>
              <a:srgbClr val="2A9D8F"/>
            </a:solidFill>
            <a:prstDash val="solid"/>
          </a:ln>
        </p:spPr>
      </p:sp>
      <p:sp>
        <p:nvSpPr>
          <p:cNvPr id="24" name="Text 21"/>
          <p:cNvSpPr txBox="1"/>
          <p:nvPr/>
        </p:nvSpPr>
        <p:spPr>
          <a:xfrm>
            <a:off x="9427464" y="1664208"/>
            <a:ext cx="2057400" cy="3474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A9D8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阶段4</a:t>
            </a:r>
            <a:endParaRPr lang="en-US" sz="1400" dirty="0"/>
          </a:p>
        </p:txBody>
      </p:sp>
      <p:sp>
        <p:nvSpPr>
          <p:cNvPr id="25" name="Text 22"/>
          <p:cNvSpPr txBox="1"/>
          <p:nvPr/>
        </p:nvSpPr>
        <p:spPr>
          <a:xfrm>
            <a:off x="9427464" y="2176272"/>
            <a:ext cx="2057400" cy="5943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整合与毕业</a:t>
            </a:r>
            <a:endParaRPr lang="en-US" sz="2100" dirty="0"/>
          </a:p>
        </p:txBody>
      </p:sp>
      <p:sp>
        <p:nvSpPr>
          <p:cNvPr id="26" name="Text 23"/>
          <p:cNvSpPr txBox="1"/>
          <p:nvPr/>
        </p:nvSpPr>
        <p:spPr>
          <a:xfrm>
            <a:off x="9473184" y="3063240"/>
            <a:ext cx="1965960" cy="9144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4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形成论文主线、答辩与下一步规划</a:t>
            </a:r>
            <a:endParaRPr lang="en-US" sz="1400" dirty="0"/>
          </a:p>
        </p:txBody>
      </p:sp>
      <p:sp>
        <p:nvSpPr>
          <p:cNvPr id="27" name="Text 24"/>
          <p:cNvSpPr txBox="1"/>
          <p:nvPr/>
        </p:nvSpPr>
        <p:spPr>
          <a:xfrm>
            <a:off x="1051560" y="5257800"/>
            <a:ext cx="10104120" cy="53035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2D9CD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真实路径会反复返回：换题、补背景、重做实验、修改论文，都是正常研究过程。</a:t>
            </a:r>
            <a:endParaRPr lang="en-US" sz="18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ppt-template-media/image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6304" y="91440"/>
            <a:ext cx="301752" cy="301752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46304" y="448056"/>
            <a:ext cx="11905488" cy="0"/>
          </a:xfrm>
          <a:prstGeom prst="line">
            <a:avLst/>
          </a:prstGeom>
          <a:noFill/>
          <a:ln w="13970">
            <a:solidFill>
              <a:srgbClr val="2D9CDB"/>
            </a:solidFill>
            <a:prstDash val="solid"/>
          </a:ln>
        </p:spPr>
      </p:sp>
      <p:sp>
        <p:nvSpPr>
          <p:cNvPr id="4" name="Text 1"/>
          <p:cNvSpPr txBox="1"/>
          <p:nvPr/>
        </p:nvSpPr>
        <p:spPr>
          <a:xfrm>
            <a:off x="603504" y="91440"/>
            <a:ext cx="10789920" cy="3840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科研生活：与不确定性长期相处</a:t>
            </a:r>
            <a:endParaRPr lang="en-US" sz="2600" dirty="0"/>
          </a:p>
        </p:txBody>
      </p:sp>
      <p:sp>
        <p:nvSpPr>
          <p:cNvPr id="5" name="Shape 2"/>
          <p:cNvSpPr/>
          <p:nvPr/>
        </p:nvSpPr>
        <p:spPr>
          <a:xfrm>
            <a:off x="0" y="6647688"/>
            <a:ext cx="12191695" cy="210312"/>
          </a:xfrm>
          <a:prstGeom prst="rect">
            <a:avLst/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6" name="Text 3"/>
          <p:cNvSpPr txBox="1"/>
          <p:nvPr/>
        </p:nvSpPr>
        <p:spPr>
          <a:xfrm>
            <a:off x="164592" y="6652260"/>
            <a:ext cx="2011680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950" i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科研引言</a:t>
            </a:r>
            <a:endParaRPr lang="en-US" sz="950" dirty="0"/>
          </a:p>
        </p:txBody>
      </p:sp>
      <p:sp>
        <p:nvSpPr>
          <p:cNvPr id="7" name="Text 4"/>
          <p:cNvSpPr txBox="1"/>
          <p:nvPr/>
        </p:nvSpPr>
        <p:spPr>
          <a:xfrm>
            <a:off x="10881360" y="6652260"/>
            <a:ext cx="1051560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r" indent="0" marL="0">
              <a:buNone/>
            </a:pPr>
            <a:r>
              <a:rPr lang="en-US" sz="950" i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Slide 35</a:t>
            </a:r>
            <a:endParaRPr lang="en-US" sz="950" dirty="0"/>
          </a:p>
        </p:txBody>
      </p:sp>
      <p:sp>
        <p:nvSpPr>
          <p:cNvPr id="8" name="Shape 5"/>
          <p:cNvSpPr/>
          <p:nvPr/>
        </p:nvSpPr>
        <p:spPr>
          <a:xfrm>
            <a:off x="777240" y="1143000"/>
            <a:ext cx="5074920" cy="1600200"/>
          </a:xfrm>
          <a:prstGeom prst="roundRect">
            <a:avLst>
              <a:gd name="adj" fmla="val 4571"/>
            </a:avLst>
          </a:prstGeom>
          <a:solidFill>
            <a:srgbClr val="F9EAEA"/>
          </a:solidFill>
          <a:ln w="10160">
            <a:solidFill>
              <a:srgbClr val="D95C5C"/>
            </a:solidFill>
            <a:prstDash val="solid"/>
          </a:ln>
        </p:spPr>
      </p:sp>
      <p:sp>
        <p:nvSpPr>
          <p:cNvPr id="9" name="Text 6"/>
          <p:cNvSpPr txBox="1"/>
          <p:nvPr/>
        </p:nvSpPr>
        <p:spPr>
          <a:xfrm>
            <a:off x="978408" y="1289304"/>
            <a:ext cx="4672584" cy="3840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D95C5C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结果不确定</a:t>
            </a:r>
            <a:endParaRPr lang="en-US" sz="2000" dirty="0"/>
          </a:p>
        </p:txBody>
      </p:sp>
      <p:sp>
        <p:nvSpPr>
          <p:cNvPr id="10" name="Text 7"/>
          <p:cNvSpPr txBox="1"/>
          <p:nvPr/>
        </p:nvSpPr>
        <p:spPr>
          <a:xfrm>
            <a:off x="978408" y="1737360"/>
            <a:ext cx="4672584" cy="8503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努力不保证正结果，但会留下知识和排除项。</a:t>
            </a:r>
            <a:endParaRPr lang="en-US" sz="1450" dirty="0"/>
          </a:p>
        </p:txBody>
      </p:sp>
      <p:sp>
        <p:nvSpPr>
          <p:cNvPr id="11" name="Shape 8"/>
          <p:cNvSpPr/>
          <p:nvPr/>
        </p:nvSpPr>
        <p:spPr>
          <a:xfrm>
            <a:off x="6309360" y="1143000"/>
            <a:ext cx="5074920" cy="1600200"/>
          </a:xfrm>
          <a:prstGeom prst="roundRect">
            <a:avLst>
              <a:gd name="adj" fmla="val 4571"/>
            </a:avLst>
          </a:prstGeom>
          <a:solidFill>
            <a:srgbClr val="EAF5FB"/>
          </a:solidFill>
          <a:ln w="10160">
            <a:solidFill>
              <a:srgbClr val="2D9CDB"/>
            </a:solidFill>
            <a:prstDash val="solid"/>
          </a:ln>
        </p:spPr>
      </p:sp>
      <p:sp>
        <p:nvSpPr>
          <p:cNvPr id="12" name="Text 9"/>
          <p:cNvSpPr txBox="1"/>
          <p:nvPr/>
        </p:nvSpPr>
        <p:spPr>
          <a:xfrm>
            <a:off x="6510528" y="1289304"/>
            <a:ext cx="4672584" cy="3840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2D9CD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反馈密集</a:t>
            </a:r>
            <a:endParaRPr lang="en-US" sz="2000" dirty="0"/>
          </a:p>
        </p:txBody>
      </p:sp>
      <p:sp>
        <p:nvSpPr>
          <p:cNvPr id="13" name="Text 10"/>
          <p:cNvSpPr txBox="1"/>
          <p:nvPr/>
        </p:nvSpPr>
        <p:spPr>
          <a:xfrm>
            <a:off x="6510528" y="1737360"/>
            <a:ext cx="4672584" cy="8503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导师、同伴、评审不断指出缺口，需要持续修订。</a:t>
            </a:r>
            <a:endParaRPr lang="en-US" sz="1450" dirty="0"/>
          </a:p>
        </p:txBody>
      </p:sp>
      <p:sp>
        <p:nvSpPr>
          <p:cNvPr id="14" name="Shape 11"/>
          <p:cNvSpPr/>
          <p:nvPr/>
        </p:nvSpPr>
        <p:spPr>
          <a:xfrm>
            <a:off x="777240" y="3108960"/>
            <a:ext cx="5074920" cy="1600200"/>
          </a:xfrm>
          <a:prstGeom prst="roundRect">
            <a:avLst>
              <a:gd name="adj" fmla="val 4571"/>
            </a:avLst>
          </a:prstGeom>
          <a:solidFill>
            <a:srgbClr val="FBF2E5"/>
          </a:solidFill>
          <a:ln w="10160">
            <a:solidFill>
              <a:srgbClr val="E59B35"/>
            </a:solidFill>
            <a:prstDash val="solid"/>
          </a:ln>
        </p:spPr>
      </p:sp>
      <p:sp>
        <p:nvSpPr>
          <p:cNvPr id="15" name="Text 12"/>
          <p:cNvSpPr txBox="1"/>
          <p:nvPr/>
        </p:nvSpPr>
        <p:spPr>
          <a:xfrm>
            <a:off x="978408" y="3255264"/>
            <a:ext cx="4672584" cy="3840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E59B35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节奏波动</a:t>
            </a:r>
            <a:endParaRPr lang="en-US" sz="2000" dirty="0"/>
          </a:p>
        </p:txBody>
      </p:sp>
      <p:sp>
        <p:nvSpPr>
          <p:cNvPr id="16" name="Text 13"/>
          <p:cNvSpPr txBox="1"/>
          <p:nvPr/>
        </p:nvSpPr>
        <p:spPr>
          <a:xfrm>
            <a:off x="978408" y="3703320"/>
            <a:ext cx="4672584" cy="8503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阅读、实现、等待实验和写作的节奏不同。</a:t>
            </a:r>
            <a:endParaRPr lang="en-US" sz="1450" dirty="0"/>
          </a:p>
        </p:txBody>
      </p:sp>
      <p:sp>
        <p:nvSpPr>
          <p:cNvPr id="17" name="Shape 14"/>
          <p:cNvSpPr/>
          <p:nvPr/>
        </p:nvSpPr>
        <p:spPr>
          <a:xfrm>
            <a:off x="6309360" y="3108960"/>
            <a:ext cx="5074920" cy="1600200"/>
          </a:xfrm>
          <a:prstGeom prst="roundRect">
            <a:avLst>
              <a:gd name="adj" fmla="val 4571"/>
            </a:avLst>
          </a:prstGeom>
          <a:solidFill>
            <a:srgbClr val="EAF5EC"/>
          </a:solidFill>
          <a:ln w="10160">
            <a:solidFill>
              <a:srgbClr val="5AA469"/>
            </a:solidFill>
            <a:prstDash val="solid"/>
          </a:ln>
        </p:spPr>
      </p:sp>
      <p:sp>
        <p:nvSpPr>
          <p:cNvPr id="18" name="Text 15"/>
          <p:cNvSpPr txBox="1"/>
          <p:nvPr/>
        </p:nvSpPr>
        <p:spPr>
          <a:xfrm>
            <a:off x="6510528" y="3255264"/>
            <a:ext cx="4672584" cy="3840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5AA4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自我管理</a:t>
            </a:r>
            <a:endParaRPr lang="en-US" sz="2000" dirty="0"/>
          </a:p>
        </p:txBody>
      </p:sp>
      <p:sp>
        <p:nvSpPr>
          <p:cNvPr id="19" name="Text 16"/>
          <p:cNvSpPr txBox="1"/>
          <p:nvPr/>
        </p:nvSpPr>
        <p:spPr>
          <a:xfrm>
            <a:off x="6510528" y="3703320"/>
            <a:ext cx="4672584" cy="8503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记录、拆解任务、沟通风险，比临时冲刺更重要。</a:t>
            </a:r>
            <a:endParaRPr lang="en-US" sz="1450" dirty="0"/>
          </a:p>
        </p:txBody>
      </p:sp>
      <p:sp>
        <p:nvSpPr>
          <p:cNvPr id="20" name="Shape 17"/>
          <p:cNvSpPr/>
          <p:nvPr/>
        </p:nvSpPr>
        <p:spPr>
          <a:xfrm>
            <a:off x="1051560" y="5285232"/>
            <a:ext cx="10104120" cy="566928"/>
          </a:xfrm>
          <a:prstGeom prst="roundRect">
            <a:avLst>
              <a:gd name="adj" fmla="val 12903"/>
            </a:avLst>
          </a:prstGeom>
          <a:solidFill>
            <a:srgbClr val="F1F3F4"/>
          </a:solidFill>
          <a:ln w="10160">
            <a:solidFill>
              <a:srgbClr val="C8D5DC"/>
            </a:solidFill>
            <a:prstDash val="solid"/>
          </a:ln>
        </p:spPr>
      </p:sp>
      <p:sp>
        <p:nvSpPr>
          <p:cNvPr id="21" name="Text 18"/>
          <p:cNvSpPr txBox="1"/>
          <p:nvPr/>
        </p:nvSpPr>
        <p:spPr>
          <a:xfrm>
            <a:off x="1371600" y="5404104"/>
            <a:ext cx="9464040" cy="31089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健康的科研习惯：小步推进、及时反馈、保留记录、接受失败、保持生活。</a:t>
            </a:r>
            <a:endParaRPr lang="en-US" sz="17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ppt-template-media/image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6304" y="91440"/>
            <a:ext cx="301752" cy="301752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46304" y="448056"/>
            <a:ext cx="11905488" cy="0"/>
          </a:xfrm>
          <a:prstGeom prst="line">
            <a:avLst/>
          </a:prstGeom>
          <a:noFill/>
          <a:ln w="13970">
            <a:solidFill>
              <a:srgbClr val="2D9CDB"/>
            </a:solidFill>
            <a:prstDash val="solid"/>
          </a:ln>
        </p:spPr>
      </p:sp>
      <p:sp>
        <p:nvSpPr>
          <p:cNvPr id="4" name="Text 1"/>
          <p:cNvSpPr txBox="1"/>
          <p:nvPr/>
        </p:nvSpPr>
        <p:spPr>
          <a:xfrm>
            <a:off x="603504" y="91440"/>
            <a:ext cx="10789920" cy="3840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科研项目的完整流程</a:t>
            </a:r>
            <a:endParaRPr lang="en-US" sz="2600" dirty="0"/>
          </a:p>
        </p:txBody>
      </p:sp>
      <p:sp>
        <p:nvSpPr>
          <p:cNvPr id="5" name="Shape 2"/>
          <p:cNvSpPr/>
          <p:nvPr/>
        </p:nvSpPr>
        <p:spPr>
          <a:xfrm>
            <a:off x="0" y="6647688"/>
            <a:ext cx="12191695" cy="210312"/>
          </a:xfrm>
          <a:prstGeom prst="rect">
            <a:avLst/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6" name="Text 3"/>
          <p:cNvSpPr txBox="1"/>
          <p:nvPr/>
        </p:nvSpPr>
        <p:spPr>
          <a:xfrm>
            <a:off x="164592" y="6652260"/>
            <a:ext cx="2011680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950" i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科研引言</a:t>
            </a:r>
            <a:endParaRPr lang="en-US" sz="950" dirty="0"/>
          </a:p>
        </p:txBody>
      </p:sp>
      <p:sp>
        <p:nvSpPr>
          <p:cNvPr id="7" name="Text 4"/>
          <p:cNvSpPr txBox="1"/>
          <p:nvPr/>
        </p:nvSpPr>
        <p:spPr>
          <a:xfrm>
            <a:off x="10881360" y="6652260"/>
            <a:ext cx="1051560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r" indent="0" marL="0">
              <a:buNone/>
            </a:pPr>
            <a:r>
              <a:rPr lang="en-US" sz="950" i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Slide 36</a:t>
            </a:r>
            <a:endParaRPr lang="en-US" sz="950" dirty="0"/>
          </a:p>
        </p:txBody>
      </p:sp>
      <p:sp>
        <p:nvSpPr>
          <p:cNvPr id="8" name="Shape 5"/>
          <p:cNvSpPr/>
          <p:nvPr/>
        </p:nvSpPr>
        <p:spPr>
          <a:xfrm>
            <a:off x="502920" y="1417320"/>
            <a:ext cx="1901952" cy="2148840"/>
          </a:xfrm>
          <a:prstGeom prst="roundRect">
            <a:avLst>
              <a:gd name="adj" fmla="val 3846"/>
            </a:avLst>
          </a:prstGeom>
          <a:solidFill>
            <a:srgbClr val="F9EAEA"/>
          </a:solidFill>
          <a:ln w="10160">
            <a:solidFill>
              <a:srgbClr val="D95C5C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667512" y="1581912"/>
            <a:ext cx="438912" cy="347472"/>
          </a:xfrm>
          <a:prstGeom prst="roundRect">
            <a:avLst>
              <a:gd name="adj" fmla="val 21053"/>
            </a:avLst>
          </a:prstGeom>
          <a:solidFill>
            <a:srgbClr val="D95C5C"/>
          </a:solidFill>
          <a:ln w="12700">
            <a:solidFill>
              <a:srgbClr val="D95C5C"/>
            </a:solidFill>
            <a:prstDash val="solid"/>
          </a:ln>
        </p:spPr>
      </p:sp>
      <p:sp>
        <p:nvSpPr>
          <p:cNvPr id="10" name="Text 7"/>
          <p:cNvSpPr txBox="1"/>
          <p:nvPr/>
        </p:nvSpPr>
        <p:spPr>
          <a:xfrm>
            <a:off x="667512" y="1581912"/>
            <a:ext cx="438912" cy="3474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1</a:t>
            </a:r>
            <a:endParaRPr lang="en-US" sz="1200" dirty="0"/>
          </a:p>
        </p:txBody>
      </p:sp>
      <p:sp>
        <p:nvSpPr>
          <p:cNvPr id="11" name="Text 8"/>
          <p:cNvSpPr txBox="1"/>
          <p:nvPr/>
        </p:nvSpPr>
        <p:spPr>
          <a:xfrm>
            <a:off x="1216152" y="1536192"/>
            <a:ext cx="1033272" cy="4572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定义问题</a:t>
            </a:r>
            <a:endParaRPr lang="en-US" sz="1600" dirty="0"/>
          </a:p>
        </p:txBody>
      </p:sp>
      <p:sp>
        <p:nvSpPr>
          <p:cNvPr id="12" name="Text 9"/>
          <p:cNvSpPr txBox="1"/>
          <p:nvPr/>
        </p:nvSpPr>
        <p:spPr>
          <a:xfrm>
            <a:off x="704088" y="2057400"/>
            <a:ext cx="1499616" cy="136245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价值与边界</a:t>
            </a:r>
            <a:endParaRPr lang="en-US" sz="1300" dirty="0"/>
          </a:p>
        </p:txBody>
      </p:sp>
      <p:sp>
        <p:nvSpPr>
          <p:cNvPr id="13" name="Shape 10"/>
          <p:cNvSpPr/>
          <p:nvPr/>
        </p:nvSpPr>
        <p:spPr>
          <a:xfrm>
            <a:off x="2386584" y="2350008"/>
            <a:ext cx="393192" cy="384048"/>
          </a:xfrm>
          <a:prstGeom prst="chevron">
            <a:avLst/>
          </a:prstGeom>
          <a:solidFill>
            <a:srgbClr val="8C969C"/>
          </a:solidFill>
          <a:ln w="12700">
            <a:solidFill>
              <a:srgbClr val="8C969C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2862072" y="1417320"/>
            <a:ext cx="1901952" cy="2148840"/>
          </a:xfrm>
          <a:prstGeom prst="roundRect">
            <a:avLst>
              <a:gd name="adj" fmla="val 3846"/>
            </a:avLst>
          </a:prstGeom>
          <a:solidFill>
            <a:srgbClr val="EAF5FB"/>
          </a:solidFill>
          <a:ln w="10160">
            <a:solidFill>
              <a:srgbClr val="2D9CDB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3026664" y="1581912"/>
            <a:ext cx="438912" cy="347472"/>
          </a:xfrm>
          <a:prstGeom prst="roundRect">
            <a:avLst>
              <a:gd name="adj" fmla="val 21053"/>
            </a:avLst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16" name="Text 13"/>
          <p:cNvSpPr txBox="1"/>
          <p:nvPr/>
        </p:nvSpPr>
        <p:spPr>
          <a:xfrm>
            <a:off x="3026664" y="1581912"/>
            <a:ext cx="438912" cy="3474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2</a:t>
            </a:r>
            <a:endParaRPr lang="en-US" sz="1200" dirty="0"/>
          </a:p>
        </p:txBody>
      </p:sp>
      <p:sp>
        <p:nvSpPr>
          <p:cNvPr id="17" name="Text 14"/>
          <p:cNvSpPr txBox="1"/>
          <p:nvPr/>
        </p:nvSpPr>
        <p:spPr>
          <a:xfrm>
            <a:off x="3575304" y="1536192"/>
            <a:ext cx="1033272" cy="4572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调研工作</a:t>
            </a:r>
            <a:endParaRPr lang="en-US" sz="1600" dirty="0"/>
          </a:p>
        </p:txBody>
      </p:sp>
      <p:sp>
        <p:nvSpPr>
          <p:cNvPr id="18" name="Text 15"/>
          <p:cNvSpPr txBox="1"/>
          <p:nvPr/>
        </p:nvSpPr>
        <p:spPr>
          <a:xfrm>
            <a:off x="3063240" y="2057400"/>
            <a:ext cx="1499616" cy="136245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共识、冲突、空白</a:t>
            </a:r>
            <a:endParaRPr lang="en-US" sz="1300" dirty="0"/>
          </a:p>
        </p:txBody>
      </p:sp>
      <p:sp>
        <p:nvSpPr>
          <p:cNvPr id="19" name="Shape 16"/>
          <p:cNvSpPr/>
          <p:nvPr/>
        </p:nvSpPr>
        <p:spPr>
          <a:xfrm>
            <a:off x="4745736" y="2350008"/>
            <a:ext cx="393192" cy="384048"/>
          </a:xfrm>
          <a:prstGeom prst="chevron">
            <a:avLst/>
          </a:prstGeom>
          <a:solidFill>
            <a:srgbClr val="8C969C"/>
          </a:solidFill>
          <a:ln w="12700">
            <a:solidFill>
              <a:srgbClr val="8C969C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5221224" y="1417320"/>
            <a:ext cx="1901952" cy="2148840"/>
          </a:xfrm>
          <a:prstGeom prst="roundRect">
            <a:avLst>
              <a:gd name="adj" fmla="val 3846"/>
            </a:avLst>
          </a:prstGeom>
          <a:solidFill>
            <a:srgbClr val="EAF5FB"/>
          </a:solidFill>
          <a:ln w="10160">
            <a:solidFill>
              <a:srgbClr val="2D9CDB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5385816" y="1581912"/>
            <a:ext cx="438912" cy="347472"/>
          </a:xfrm>
          <a:prstGeom prst="roundRect">
            <a:avLst>
              <a:gd name="adj" fmla="val 21053"/>
            </a:avLst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22" name="Text 19"/>
          <p:cNvSpPr txBox="1"/>
          <p:nvPr/>
        </p:nvSpPr>
        <p:spPr>
          <a:xfrm>
            <a:off x="5385816" y="1581912"/>
            <a:ext cx="438912" cy="3474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3</a:t>
            </a:r>
            <a:endParaRPr lang="en-US" sz="1200" dirty="0"/>
          </a:p>
        </p:txBody>
      </p:sp>
      <p:sp>
        <p:nvSpPr>
          <p:cNvPr id="23" name="Text 20"/>
          <p:cNvSpPr txBox="1"/>
          <p:nvPr/>
        </p:nvSpPr>
        <p:spPr>
          <a:xfrm>
            <a:off x="5934456" y="1536192"/>
            <a:ext cx="1033272" cy="4572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设计方案</a:t>
            </a:r>
            <a:endParaRPr lang="en-US" sz="1600" dirty="0"/>
          </a:p>
        </p:txBody>
      </p:sp>
      <p:sp>
        <p:nvSpPr>
          <p:cNvPr id="24" name="Text 21"/>
          <p:cNvSpPr txBox="1"/>
          <p:nvPr/>
        </p:nvSpPr>
        <p:spPr>
          <a:xfrm>
            <a:off x="5422392" y="2057400"/>
            <a:ext cx="1499616" cy="136245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机理、假设、权衡</a:t>
            </a:r>
            <a:endParaRPr lang="en-US" sz="1300" dirty="0"/>
          </a:p>
        </p:txBody>
      </p:sp>
      <p:sp>
        <p:nvSpPr>
          <p:cNvPr id="25" name="Shape 22"/>
          <p:cNvSpPr/>
          <p:nvPr/>
        </p:nvSpPr>
        <p:spPr>
          <a:xfrm>
            <a:off x="7104888" y="2350008"/>
            <a:ext cx="393192" cy="384048"/>
          </a:xfrm>
          <a:prstGeom prst="chevron">
            <a:avLst/>
          </a:prstGeom>
          <a:solidFill>
            <a:srgbClr val="8C969C"/>
          </a:solidFill>
          <a:ln w="12700">
            <a:solidFill>
              <a:srgbClr val="8C969C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7580376" y="1417320"/>
            <a:ext cx="1901952" cy="2148840"/>
          </a:xfrm>
          <a:prstGeom prst="roundRect">
            <a:avLst>
              <a:gd name="adj" fmla="val 3846"/>
            </a:avLst>
          </a:prstGeom>
          <a:solidFill>
            <a:srgbClr val="EAF5FB"/>
          </a:solidFill>
          <a:ln w="10160">
            <a:solidFill>
              <a:srgbClr val="2D9CDB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7744968" y="1581912"/>
            <a:ext cx="438912" cy="347472"/>
          </a:xfrm>
          <a:prstGeom prst="roundRect">
            <a:avLst>
              <a:gd name="adj" fmla="val 21053"/>
            </a:avLst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28" name="Text 25"/>
          <p:cNvSpPr txBox="1"/>
          <p:nvPr/>
        </p:nvSpPr>
        <p:spPr>
          <a:xfrm>
            <a:off x="7744968" y="1581912"/>
            <a:ext cx="438912" cy="3474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4</a:t>
            </a:r>
            <a:endParaRPr lang="en-US" sz="1200" dirty="0"/>
          </a:p>
        </p:txBody>
      </p:sp>
      <p:sp>
        <p:nvSpPr>
          <p:cNvPr id="29" name="Text 26"/>
          <p:cNvSpPr txBox="1"/>
          <p:nvPr/>
        </p:nvSpPr>
        <p:spPr>
          <a:xfrm>
            <a:off x="8293608" y="1536192"/>
            <a:ext cx="1033272" cy="4572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实现与实验</a:t>
            </a:r>
            <a:endParaRPr lang="en-US" sz="1600" dirty="0"/>
          </a:p>
        </p:txBody>
      </p:sp>
      <p:sp>
        <p:nvSpPr>
          <p:cNvPr id="30" name="Text 27"/>
          <p:cNvSpPr txBox="1"/>
          <p:nvPr/>
        </p:nvSpPr>
        <p:spPr>
          <a:xfrm>
            <a:off x="7781544" y="2057400"/>
            <a:ext cx="1499616" cy="136245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快速迭代、证据</a:t>
            </a:r>
            <a:endParaRPr lang="en-US" sz="1300" dirty="0"/>
          </a:p>
        </p:txBody>
      </p:sp>
      <p:sp>
        <p:nvSpPr>
          <p:cNvPr id="31" name="Shape 28"/>
          <p:cNvSpPr/>
          <p:nvPr/>
        </p:nvSpPr>
        <p:spPr>
          <a:xfrm>
            <a:off x="9464040" y="2350008"/>
            <a:ext cx="393192" cy="384048"/>
          </a:xfrm>
          <a:prstGeom prst="chevron">
            <a:avLst/>
          </a:prstGeom>
          <a:solidFill>
            <a:srgbClr val="8C969C"/>
          </a:solidFill>
          <a:ln w="12700">
            <a:solidFill>
              <a:srgbClr val="8C969C"/>
            </a:solidFill>
            <a:prstDash val="solid"/>
          </a:ln>
        </p:spPr>
      </p:sp>
      <p:sp>
        <p:nvSpPr>
          <p:cNvPr id="32" name="Shape 29"/>
          <p:cNvSpPr/>
          <p:nvPr/>
        </p:nvSpPr>
        <p:spPr>
          <a:xfrm>
            <a:off x="9939528" y="1417320"/>
            <a:ext cx="1901952" cy="2148840"/>
          </a:xfrm>
          <a:prstGeom prst="roundRect">
            <a:avLst>
              <a:gd name="adj" fmla="val 3846"/>
            </a:avLst>
          </a:prstGeom>
          <a:solidFill>
            <a:srgbClr val="EAF5EC"/>
          </a:solidFill>
          <a:ln w="10160">
            <a:solidFill>
              <a:srgbClr val="5AA469"/>
            </a:solidFill>
            <a:prstDash val="solid"/>
          </a:ln>
        </p:spPr>
      </p:sp>
      <p:sp>
        <p:nvSpPr>
          <p:cNvPr id="33" name="Shape 30"/>
          <p:cNvSpPr/>
          <p:nvPr/>
        </p:nvSpPr>
        <p:spPr>
          <a:xfrm>
            <a:off x="10104120" y="1581912"/>
            <a:ext cx="438912" cy="347472"/>
          </a:xfrm>
          <a:prstGeom prst="roundRect">
            <a:avLst>
              <a:gd name="adj" fmla="val 21053"/>
            </a:avLst>
          </a:prstGeom>
          <a:solidFill>
            <a:srgbClr val="5AA469"/>
          </a:solidFill>
          <a:ln w="12700">
            <a:solidFill>
              <a:srgbClr val="5AA469"/>
            </a:solidFill>
            <a:prstDash val="solid"/>
          </a:ln>
        </p:spPr>
      </p:sp>
      <p:sp>
        <p:nvSpPr>
          <p:cNvPr id="34" name="Text 31"/>
          <p:cNvSpPr txBox="1"/>
          <p:nvPr/>
        </p:nvSpPr>
        <p:spPr>
          <a:xfrm>
            <a:off x="10104120" y="1581912"/>
            <a:ext cx="438912" cy="3474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5</a:t>
            </a:r>
            <a:endParaRPr lang="en-US" sz="1200" dirty="0"/>
          </a:p>
        </p:txBody>
      </p:sp>
      <p:sp>
        <p:nvSpPr>
          <p:cNvPr id="35" name="Text 32"/>
          <p:cNvSpPr txBox="1"/>
          <p:nvPr/>
        </p:nvSpPr>
        <p:spPr>
          <a:xfrm>
            <a:off x="10652760" y="1536192"/>
            <a:ext cx="1033272" cy="4572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论文与交流</a:t>
            </a:r>
            <a:endParaRPr lang="en-US" sz="1600" dirty="0"/>
          </a:p>
        </p:txBody>
      </p:sp>
      <p:sp>
        <p:nvSpPr>
          <p:cNvPr id="36" name="Text 33"/>
          <p:cNvSpPr txBox="1"/>
          <p:nvPr/>
        </p:nvSpPr>
        <p:spPr>
          <a:xfrm>
            <a:off x="10140696" y="2057400"/>
            <a:ext cx="1499616" cy="136245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主张、局限、修订</a:t>
            </a:r>
            <a:endParaRPr lang="en-US" sz="1300" dirty="0"/>
          </a:p>
        </p:txBody>
      </p:sp>
      <p:sp>
        <p:nvSpPr>
          <p:cNvPr id="37" name="Shape 34"/>
          <p:cNvSpPr/>
          <p:nvPr/>
        </p:nvSpPr>
        <p:spPr>
          <a:xfrm>
            <a:off x="1051560" y="4343400"/>
            <a:ext cx="10104120" cy="960120"/>
          </a:xfrm>
          <a:prstGeom prst="roundRect">
            <a:avLst>
              <a:gd name="adj" fmla="val 7619"/>
            </a:avLst>
          </a:prstGeom>
          <a:solidFill>
            <a:srgbClr val="FBF2E5"/>
          </a:solidFill>
          <a:ln w="10160">
            <a:solidFill>
              <a:srgbClr val="E59B35"/>
            </a:solidFill>
            <a:prstDash val="solid"/>
          </a:ln>
        </p:spPr>
      </p:sp>
      <p:sp>
        <p:nvSpPr>
          <p:cNvPr id="38" name="Text 35"/>
          <p:cNvSpPr txBox="1"/>
          <p:nvPr/>
        </p:nvSpPr>
        <p:spPr>
          <a:xfrm>
            <a:off x="1417320" y="4572000"/>
            <a:ext cx="9372600" cy="512064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流程不是单向的：实验会迫使你修改方案，写作会暴露问题定义和证据链的缺口。</a:t>
            </a:r>
            <a:endParaRPr lang="en-US" sz="18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ppt-template-media/image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6304" y="91440"/>
            <a:ext cx="301752" cy="301752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46304" y="448056"/>
            <a:ext cx="11905488" cy="0"/>
          </a:xfrm>
          <a:prstGeom prst="line">
            <a:avLst/>
          </a:prstGeom>
          <a:noFill/>
          <a:ln w="13970">
            <a:solidFill>
              <a:srgbClr val="2D9CDB"/>
            </a:solidFill>
            <a:prstDash val="solid"/>
          </a:ln>
        </p:spPr>
      </p:sp>
      <p:sp>
        <p:nvSpPr>
          <p:cNvPr id="4" name="Text 1"/>
          <p:cNvSpPr txBox="1"/>
          <p:nvPr/>
        </p:nvSpPr>
        <p:spPr>
          <a:xfrm>
            <a:off x="603504" y="91440"/>
            <a:ext cx="10789920" cy="3840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前两步：定义问题与调研相关工作</a:t>
            </a:r>
            <a:endParaRPr lang="en-US" sz="2600" dirty="0"/>
          </a:p>
        </p:txBody>
      </p:sp>
      <p:sp>
        <p:nvSpPr>
          <p:cNvPr id="5" name="Shape 2"/>
          <p:cNvSpPr/>
          <p:nvPr/>
        </p:nvSpPr>
        <p:spPr>
          <a:xfrm>
            <a:off x="0" y="6647688"/>
            <a:ext cx="12191695" cy="210312"/>
          </a:xfrm>
          <a:prstGeom prst="rect">
            <a:avLst/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6" name="Text 3"/>
          <p:cNvSpPr txBox="1"/>
          <p:nvPr/>
        </p:nvSpPr>
        <p:spPr>
          <a:xfrm>
            <a:off x="164592" y="6652260"/>
            <a:ext cx="2011680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950" i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科研引言</a:t>
            </a:r>
            <a:endParaRPr lang="en-US" sz="950" dirty="0"/>
          </a:p>
        </p:txBody>
      </p:sp>
      <p:sp>
        <p:nvSpPr>
          <p:cNvPr id="7" name="Text 4"/>
          <p:cNvSpPr txBox="1"/>
          <p:nvPr/>
        </p:nvSpPr>
        <p:spPr>
          <a:xfrm>
            <a:off x="10881360" y="6652260"/>
            <a:ext cx="1051560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r" indent="0" marL="0">
              <a:buNone/>
            </a:pPr>
            <a:r>
              <a:rPr lang="en-US" sz="950" i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Slide 37</a:t>
            </a:r>
            <a:endParaRPr lang="en-US" sz="950" dirty="0"/>
          </a:p>
        </p:txBody>
      </p:sp>
      <p:sp>
        <p:nvSpPr>
          <p:cNvPr id="8" name="Shape 5"/>
          <p:cNvSpPr/>
          <p:nvPr/>
        </p:nvSpPr>
        <p:spPr>
          <a:xfrm>
            <a:off x="777240" y="1143000"/>
            <a:ext cx="5074920" cy="4434840"/>
          </a:xfrm>
          <a:prstGeom prst="roundRect">
            <a:avLst>
              <a:gd name="adj" fmla="val 1649"/>
            </a:avLst>
          </a:prstGeom>
          <a:solidFill>
            <a:srgbClr val="F9EAEA"/>
          </a:solidFill>
          <a:ln w="10160">
            <a:solidFill>
              <a:srgbClr val="D95C5C"/>
            </a:solidFill>
            <a:prstDash val="solid"/>
          </a:ln>
        </p:spPr>
      </p:sp>
      <p:sp>
        <p:nvSpPr>
          <p:cNvPr id="9" name="Text 6"/>
          <p:cNvSpPr txBox="1"/>
          <p:nvPr/>
        </p:nvSpPr>
        <p:spPr>
          <a:xfrm>
            <a:off x="1097280" y="1508760"/>
            <a:ext cx="4434840" cy="5029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2500" b="1" dirty="0">
                <a:solidFill>
                  <a:srgbClr val="D95C5C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01 · 定义问题</a:t>
            </a:r>
            <a:endParaRPr lang="en-US" sz="2500" dirty="0"/>
          </a:p>
        </p:txBody>
      </p:sp>
      <p:sp>
        <p:nvSpPr>
          <p:cNvPr id="10" name="Shape 7"/>
          <p:cNvSpPr/>
          <p:nvPr/>
        </p:nvSpPr>
        <p:spPr>
          <a:xfrm>
            <a:off x="1234440" y="2359152"/>
            <a:ext cx="146304" cy="146304"/>
          </a:xfrm>
          <a:prstGeom prst="roundRect">
            <a:avLst>
              <a:gd name="adj" fmla="val 12500"/>
            </a:avLst>
          </a:prstGeom>
          <a:solidFill>
            <a:srgbClr val="D95C5C"/>
          </a:solidFill>
          <a:ln w="12700">
            <a:solidFill>
              <a:srgbClr val="D95C5C"/>
            </a:solidFill>
            <a:prstDash val="solid"/>
          </a:ln>
        </p:spPr>
      </p:sp>
      <p:sp>
        <p:nvSpPr>
          <p:cNvPr id="11" name="Text 8"/>
          <p:cNvSpPr txBox="1"/>
          <p:nvPr/>
        </p:nvSpPr>
        <p:spPr>
          <a:xfrm>
            <a:off x="1508760" y="2286000"/>
            <a:ext cx="3977640" cy="55321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问题真实且值得解决吗？</a:t>
            </a:r>
            <a:endParaRPr lang="en-US" sz="1500" dirty="0"/>
          </a:p>
        </p:txBody>
      </p:sp>
      <p:sp>
        <p:nvSpPr>
          <p:cNvPr id="12" name="Shape 9"/>
          <p:cNvSpPr/>
          <p:nvPr/>
        </p:nvSpPr>
        <p:spPr>
          <a:xfrm>
            <a:off x="1234440" y="2930652"/>
            <a:ext cx="146304" cy="146304"/>
          </a:xfrm>
          <a:prstGeom prst="roundRect">
            <a:avLst>
              <a:gd name="adj" fmla="val 12500"/>
            </a:avLst>
          </a:prstGeom>
          <a:solidFill>
            <a:srgbClr val="D95C5C"/>
          </a:solidFill>
          <a:ln w="12700">
            <a:solidFill>
              <a:srgbClr val="D95C5C"/>
            </a:solidFill>
            <a:prstDash val="solid"/>
          </a:ln>
        </p:spPr>
      </p:sp>
      <p:sp>
        <p:nvSpPr>
          <p:cNvPr id="13" name="Text 10"/>
          <p:cNvSpPr txBox="1"/>
          <p:nvPr/>
        </p:nvSpPr>
        <p:spPr>
          <a:xfrm>
            <a:off x="1508760" y="2857500"/>
            <a:ext cx="3977640" cy="55321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对象、场景、目标和非目标是什么？</a:t>
            </a:r>
            <a:endParaRPr lang="en-US" sz="1500" dirty="0"/>
          </a:p>
        </p:txBody>
      </p:sp>
      <p:sp>
        <p:nvSpPr>
          <p:cNvPr id="14" name="Shape 11"/>
          <p:cNvSpPr/>
          <p:nvPr/>
        </p:nvSpPr>
        <p:spPr>
          <a:xfrm>
            <a:off x="1234440" y="3502152"/>
            <a:ext cx="146304" cy="146304"/>
          </a:xfrm>
          <a:prstGeom prst="roundRect">
            <a:avLst>
              <a:gd name="adj" fmla="val 12500"/>
            </a:avLst>
          </a:prstGeom>
          <a:solidFill>
            <a:srgbClr val="D95C5C"/>
          </a:solidFill>
          <a:ln w="12700">
            <a:solidFill>
              <a:srgbClr val="D95C5C"/>
            </a:solidFill>
            <a:prstDash val="solid"/>
          </a:ln>
        </p:spPr>
      </p:sp>
      <p:sp>
        <p:nvSpPr>
          <p:cNvPr id="15" name="Text 12"/>
          <p:cNvSpPr txBox="1"/>
          <p:nvPr/>
        </p:nvSpPr>
        <p:spPr>
          <a:xfrm>
            <a:off x="1508760" y="3429000"/>
            <a:ext cx="3977640" cy="55321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现有方法在哪里失效？</a:t>
            </a:r>
            <a:endParaRPr lang="en-US" sz="1500" dirty="0"/>
          </a:p>
        </p:txBody>
      </p:sp>
      <p:sp>
        <p:nvSpPr>
          <p:cNvPr id="16" name="Shape 13"/>
          <p:cNvSpPr/>
          <p:nvPr/>
        </p:nvSpPr>
        <p:spPr>
          <a:xfrm>
            <a:off x="1234440" y="4073652"/>
            <a:ext cx="146304" cy="146304"/>
          </a:xfrm>
          <a:prstGeom prst="roundRect">
            <a:avLst>
              <a:gd name="adj" fmla="val 12500"/>
            </a:avLst>
          </a:prstGeom>
          <a:solidFill>
            <a:srgbClr val="D95C5C"/>
          </a:solidFill>
          <a:ln w="12700">
            <a:solidFill>
              <a:srgbClr val="D95C5C"/>
            </a:solidFill>
            <a:prstDash val="solid"/>
          </a:ln>
        </p:spPr>
      </p:sp>
      <p:sp>
        <p:nvSpPr>
          <p:cNvPr id="17" name="Text 14"/>
          <p:cNvSpPr txBox="1"/>
          <p:nvPr/>
        </p:nvSpPr>
        <p:spPr>
          <a:xfrm>
            <a:off x="1508760" y="4000500"/>
            <a:ext cx="3977640" cy="55321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成功与失败如何观察？</a:t>
            </a:r>
            <a:endParaRPr lang="en-US" sz="1500" dirty="0"/>
          </a:p>
        </p:txBody>
      </p:sp>
      <p:sp>
        <p:nvSpPr>
          <p:cNvPr id="18" name="Shape 15"/>
          <p:cNvSpPr/>
          <p:nvPr/>
        </p:nvSpPr>
        <p:spPr>
          <a:xfrm>
            <a:off x="6327648" y="1143000"/>
            <a:ext cx="5074920" cy="4434840"/>
          </a:xfrm>
          <a:prstGeom prst="roundRect">
            <a:avLst>
              <a:gd name="adj" fmla="val 1649"/>
            </a:avLst>
          </a:prstGeom>
          <a:solidFill>
            <a:srgbClr val="EAF5FB"/>
          </a:solidFill>
          <a:ln w="10160">
            <a:solidFill>
              <a:srgbClr val="2D9CDB"/>
            </a:solidFill>
            <a:prstDash val="solid"/>
          </a:ln>
        </p:spPr>
      </p:sp>
      <p:sp>
        <p:nvSpPr>
          <p:cNvPr id="19" name="Text 16"/>
          <p:cNvSpPr txBox="1"/>
          <p:nvPr/>
        </p:nvSpPr>
        <p:spPr>
          <a:xfrm>
            <a:off x="6647688" y="1508760"/>
            <a:ext cx="4434840" cy="5029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2500" b="1" dirty="0">
                <a:solidFill>
                  <a:srgbClr val="2D9CD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02 · 调研工作</a:t>
            </a:r>
            <a:endParaRPr lang="en-US" sz="2500" dirty="0"/>
          </a:p>
        </p:txBody>
      </p:sp>
      <p:sp>
        <p:nvSpPr>
          <p:cNvPr id="20" name="Shape 17"/>
          <p:cNvSpPr/>
          <p:nvPr/>
        </p:nvSpPr>
        <p:spPr>
          <a:xfrm>
            <a:off x="6784848" y="2359152"/>
            <a:ext cx="146304" cy="146304"/>
          </a:xfrm>
          <a:prstGeom prst="roundRect">
            <a:avLst>
              <a:gd name="adj" fmla="val 12500"/>
            </a:avLst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21" name="Text 18"/>
          <p:cNvSpPr txBox="1"/>
          <p:nvPr/>
        </p:nvSpPr>
        <p:spPr>
          <a:xfrm>
            <a:off x="7059168" y="2286000"/>
            <a:ext cx="3977640" cy="55321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已有工作解决到什么程度？</a:t>
            </a:r>
            <a:endParaRPr lang="en-US" sz="1500" dirty="0"/>
          </a:p>
        </p:txBody>
      </p:sp>
      <p:sp>
        <p:nvSpPr>
          <p:cNvPr id="22" name="Shape 19"/>
          <p:cNvSpPr/>
          <p:nvPr/>
        </p:nvSpPr>
        <p:spPr>
          <a:xfrm>
            <a:off x="6784848" y="2930652"/>
            <a:ext cx="146304" cy="146304"/>
          </a:xfrm>
          <a:prstGeom prst="roundRect">
            <a:avLst>
              <a:gd name="adj" fmla="val 12500"/>
            </a:avLst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23" name="Text 20"/>
          <p:cNvSpPr txBox="1"/>
          <p:nvPr/>
        </p:nvSpPr>
        <p:spPr>
          <a:xfrm>
            <a:off x="7059168" y="2857500"/>
            <a:ext cx="3977640" cy="55321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它们依赖哪些关键假设？</a:t>
            </a:r>
            <a:endParaRPr lang="en-US" sz="1500" dirty="0"/>
          </a:p>
        </p:txBody>
      </p:sp>
      <p:sp>
        <p:nvSpPr>
          <p:cNvPr id="24" name="Shape 21"/>
          <p:cNvSpPr/>
          <p:nvPr/>
        </p:nvSpPr>
        <p:spPr>
          <a:xfrm>
            <a:off x="6784848" y="3502152"/>
            <a:ext cx="146304" cy="146304"/>
          </a:xfrm>
          <a:prstGeom prst="roundRect">
            <a:avLst>
              <a:gd name="adj" fmla="val 12500"/>
            </a:avLst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25" name="Text 22"/>
          <p:cNvSpPr txBox="1"/>
          <p:nvPr/>
        </p:nvSpPr>
        <p:spPr>
          <a:xfrm>
            <a:off x="7059168" y="3429000"/>
            <a:ext cx="3977640" cy="55321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证据覆盖哪些场景与边界？</a:t>
            </a:r>
            <a:endParaRPr lang="en-US" sz="1500" dirty="0"/>
          </a:p>
        </p:txBody>
      </p:sp>
      <p:sp>
        <p:nvSpPr>
          <p:cNvPr id="26" name="Shape 23"/>
          <p:cNvSpPr/>
          <p:nvPr/>
        </p:nvSpPr>
        <p:spPr>
          <a:xfrm>
            <a:off x="6784848" y="4073652"/>
            <a:ext cx="146304" cy="146304"/>
          </a:xfrm>
          <a:prstGeom prst="roundRect">
            <a:avLst>
              <a:gd name="adj" fmla="val 12500"/>
            </a:avLst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27" name="Text 24"/>
          <p:cNvSpPr txBox="1"/>
          <p:nvPr/>
        </p:nvSpPr>
        <p:spPr>
          <a:xfrm>
            <a:off x="7059168" y="4000500"/>
            <a:ext cx="3977640" cy="55321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共识、冲突和空白在哪里？</a:t>
            </a:r>
            <a:endParaRPr lang="en-US" sz="1500" dirty="0"/>
          </a:p>
        </p:txBody>
      </p:sp>
      <p:sp>
        <p:nvSpPr>
          <p:cNvPr id="28" name="Text 25"/>
          <p:cNvSpPr txBox="1"/>
          <p:nvPr/>
        </p:nvSpPr>
        <p:spPr>
          <a:xfrm>
            <a:off x="1097280" y="5833872"/>
            <a:ext cx="10012680" cy="3657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650" b="1" dirty="0">
                <a:solidFill>
                  <a:srgbClr val="2A9D8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第2讲将系统训练：检索、筛选、三步阅读、核心掌握、做表比较与问题发现。</a:t>
            </a:r>
            <a:endParaRPr lang="en-US" sz="165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ppt-template-media/image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6304" y="91440"/>
            <a:ext cx="301752" cy="301752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46304" y="448056"/>
            <a:ext cx="11905488" cy="0"/>
          </a:xfrm>
          <a:prstGeom prst="line">
            <a:avLst/>
          </a:prstGeom>
          <a:noFill/>
          <a:ln w="13970">
            <a:solidFill>
              <a:srgbClr val="2D9CDB"/>
            </a:solidFill>
            <a:prstDash val="solid"/>
          </a:ln>
        </p:spPr>
      </p:sp>
      <p:sp>
        <p:nvSpPr>
          <p:cNvPr id="4" name="Text 1"/>
          <p:cNvSpPr txBox="1"/>
          <p:nvPr/>
        </p:nvSpPr>
        <p:spPr>
          <a:xfrm>
            <a:off x="603504" y="91440"/>
            <a:ext cx="10789920" cy="3840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中间两步：设计解法与实验迭代</a:t>
            </a:r>
            <a:endParaRPr lang="en-US" sz="2600" dirty="0"/>
          </a:p>
        </p:txBody>
      </p:sp>
      <p:sp>
        <p:nvSpPr>
          <p:cNvPr id="5" name="Shape 2"/>
          <p:cNvSpPr/>
          <p:nvPr/>
        </p:nvSpPr>
        <p:spPr>
          <a:xfrm>
            <a:off x="0" y="6647688"/>
            <a:ext cx="12191695" cy="210312"/>
          </a:xfrm>
          <a:prstGeom prst="rect">
            <a:avLst/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6" name="Text 3"/>
          <p:cNvSpPr txBox="1"/>
          <p:nvPr/>
        </p:nvSpPr>
        <p:spPr>
          <a:xfrm>
            <a:off x="164592" y="6652260"/>
            <a:ext cx="2011680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950" i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科研引言</a:t>
            </a:r>
            <a:endParaRPr lang="en-US" sz="950" dirty="0"/>
          </a:p>
        </p:txBody>
      </p:sp>
      <p:sp>
        <p:nvSpPr>
          <p:cNvPr id="7" name="Text 4"/>
          <p:cNvSpPr txBox="1"/>
          <p:nvPr/>
        </p:nvSpPr>
        <p:spPr>
          <a:xfrm>
            <a:off x="10881360" y="6652260"/>
            <a:ext cx="1051560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r" indent="0" marL="0">
              <a:buNone/>
            </a:pPr>
            <a:r>
              <a:rPr lang="en-US" sz="950" i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Slide 38</a:t>
            </a:r>
            <a:endParaRPr lang="en-US" sz="950" dirty="0"/>
          </a:p>
        </p:txBody>
      </p:sp>
      <p:sp>
        <p:nvSpPr>
          <p:cNvPr id="8" name="Shape 5"/>
          <p:cNvSpPr/>
          <p:nvPr/>
        </p:nvSpPr>
        <p:spPr>
          <a:xfrm>
            <a:off x="777240" y="1143000"/>
            <a:ext cx="5074920" cy="4434840"/>
          </a:xfrm>
          <a:prstGeom prst="roundRect">
            <a:avLst>
              <a:gd name="adj" fmla="val 1649"/>
            </a:avLst>
          </a:prstGeom>
          <a:solidFill>
            <a:srgbClr val="E8F5F2"/>
          </a:solidFill>
          <a:ln w="10160">
            <a:solidFill>
              <a:srgbClr val="2A9D8F"/>
            </a:solidFill>
            <a:prstDash val="solid"/>
          </a:ln>
        </p:spPr>
      </p:sp>
      <p:sp>
        <p:nvSpPr>
          <p:cNvPr id="9" name="Text 6"/>
          <p:cNvSpPr txBox="1"/>
          <p:nvPr/>
        </p:nvSpPr>
        <p:spPr>
          <a:xfrm>
            <a:off x="1097280" y="1508760"/>
            <a:ext cx="4434840" cy="5029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2500" b="1" dirty="0">
                <a:solidFill>
                  <a:srgbClr val="2A9D8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03 · 设计解法</a:t>
            </a:r>
            <a:endParaRPr lang="en-US" sz="2500" dirty="0"/>
          </a:p>
        </p:txBody>
      </p:sp>
      <p:sp>
        <p:nvSpPr>
          <p:cNvPr id="10" name="Shape 7"/>
          <p:cNvSpPr/>
          <p:nvPr/>
        </p:nvSpPr>
        <p:spPr>
          <a:xfrm>
            <a:off x="1234440" y="2359152"/>
            <a:ext cx="146304" cy="146304"/>
          </a:xfrm>
          <a:prstGeom prst="roundRect">
            <a:avLst>
              <a:gd name="adj" fmla="val 12500"/>
            </a:avLst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11" name="Text 8"/>
          <p:cNvSpPr txBox="1"/>
          <p:nvPr/>
        </p:nvSpPr>
        <p:spPr>
          <a:xfrm>
            <a:off x="1508760" y="2286000"/>
            <a:ext cx="3977640" cy="55321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关键机理和可干预因素是什么？</a:t>
            </a:r>
            <a:endParaRPr lang="en-US" sz="1500" dirty="0"/>
          </a:p>
        </p:txBody>
      </p:sp>
      <p:sp>
        <p:nvSpPr>
          <p:cNvPr id="12" name="Shape 9"/>
          <p:cNvSpPr/>
          <p:nvPr/>
        </p:nvSpPr>
        <p:spPr>
          <a:xfrm>
            <a:off x="1234440" y="2930652"/>
            <a:ext cx="146304" cy="146304"/>
          </a:xfrm>
          <a:prstGeom prst="roundRect">
            <a:avLst>
              <a:gd name="adj" fmla="val 12500"/>
            </a:avLst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13" name="Text 10"/>
          <p:cNvSpPr txBox="1"/>
          <p:nvPr/>
        </p:nvSpPr>
        <p:spPr>
          <a:xfrm>
            <a:off x="1508760" y="2857500"/>
            <a:ext cx="3977640" cy="55321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方案如何作用于这个机理？</a:t>
            </a:r>
            <a:endParaRPr lang="en-US" sz="1500" dirty="0"/>
          </a:p>
        </p:txBody>
      </p:sp>
      <p:sp>
        <p:nvSpPr>
          <p:cNvPr id="14" name="Shape 11"/>
          <p:cNvSpPr/>
          <p:nvPr/>
        </p:nvSpPr>
        <p:spPr>
          <a:xfrm>
            <a:off x="1234440" y="3502152"/>
            <a:ext cx="146304" cy="146304"/>
          </a:xfrm>
          <a:prstGeom prst="roundRect">
            <a:avLst>
              <a:gd name="adj" fmla="val 12500"/>
            </a:avLst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15" name="Text 12"/>
          <p:cNvSpPr txBox="1"/>
          <p:nvPr/>
        </p:nvSpPr>
        <p:spPr>
          <a:xfrm>
            <a:off x="1508760" y="3429000"/>
            <a:ext cx="3977640" cy="55321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收益上限和资源开销多大？</a:t>
            </a:r>
            <a:endParaRPr lang="en-US" sz="1500" dirty="0"/>
          </a:p>
        </p:txBody>
      </p:sp>
      <p:sp>
        <p:nvSpPr>
          <p:cNvPr id="16" name="Shape 13"/>
          <p:cNvSpPr/>
          <p:nvPr/>
        </p:nvSpPr>
        <p:spPr>
          <a:xfrm>
            <a:off x="1234440" y="4073652"/>
            <a:ext cx="146304" cy="146304"/>
          </a:xfrm>
          <a:prstGeom prst="roundRect">
            <a:avLst>
              <a:gd name="adj" fmla="val 12500"/>
            </a:avLst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17" name="Text 14"/>
          <p:cNvSpPr txBox="1"/>
          <p:nvPr/>
        </p:nvSpPr>
        <p:spPr>
          <a:xfrm>
            <a:off x="1508760" y="4000500"/>
            <a:ext cx="3977640" cy="55321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有哪些失败模式与备选方案？</a:t>
            </a:r>
            <a:endParaRPr lang="en-US" sz="1500" dirty="0"/>
          </a:p>
        </p:txBody>
      </p:sp>
      <p:sp>
        <p:nvSpPr>
          <p:cNvPr id="18" name="Shape 15"/>
          <p:cNvSpPr/>
          <p:nvPr/>
        </p:nvSpPr>
        <p:spPr>
          <a:xfrm>
            <a:off x="6327648" y="1143000"/>
            <a:ext cx="5074920" cy="4434840"/>
          </a:xfrm>
          <a:prstGeom prst="roundRect">
            <a:avLst>
              <a:gd name="adj" fmla="val 1649"/>
            </a:avLst>
          </a:prstGeom>
          <a:solidFill>
            <a:srgbClr val="FBF2E5"/>
          </a:solidFill>
          <a:ln w="10160">
            <a:solidFill>
              <a:srgbClr val="E59B35"/>
            </a:solidFill>
            <a:prstDash val="solid"/>
          </a:ln>
        </p:spPr>
      </p:sp>
      <p:sp>
        <p:nvSpPr>
          <p:cNvPr id="19" name="Text 16"/>
          <p:cNvSpPr txBox="1"/>
          <p:nvPr/>
        </p:nvSpPr>
        <p:spPr>
          <a:xfrm>
            <a:off x="6647688" y="1508760"/>
            <a:ext cx="4434840" cy="5029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2500" b="1" dirty="0">
                <a:solidFill>
                  <a:srgbClr val="E59B35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04 · 实现与实验</a:t>
            </a:r>
            <a:endParaRPr lang="en-US" sz="2500" dirty="0"/>
          </a:p>
        </p:txBody>
      </p:sp>
      <p:sp>
        <p:nvSpPr>
          <p:cNvPr id="20" name="Shape 17"/>
          <p:cNvSpPr/>
          <p:nvPr/>
        </p:nvSpPr>
        <p:spPr>
          <a:xfrm>
            <a:off x="6784848" y="2359152"/>
            <a:ext cx="146304" cy="146304"/>
          </a:xfrm>
          <a:prstGeom prst="roundRect">
            <a:avLst>
              <a:gd name="adj" fmla="val 12500"/>
            </a:avLst>
          </a:prstGeom>
          <a:solidFill>
            <a:srgbClr val="E59B35"/>
          </a:solidFill>
          <a:ln w="12700">
            <a:solidFill>
              <a:srgbClr val="E59B35"/>
            </a:solidFill>
            <a:prstDash val="solid"/>
          </a:ln>
        </p:spPr>
      </p:sp>
      <p:sp>
        <p:nvSpPr>
          <p:cNvPr id="21" name="Text 18"/>
          <p:cNvSpPr txBox="1"/>
          <p:nvPr/>
        </p:nvSpPr>
        <p:spPr>
          <a:xfrm>
            <a:off x="7059168" y="2286000"/>
            <a:ext cx="3977640" cy="55321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先跑通公平、可重复的基线</a:t>
            </a:r>
            <a:endParaRPr lang="en-US" sz="1500" dirty="0"/>
          </a:p>
        </p:txBody>
      </p:sp>
      <p:sp>
        <p:nvSpPr>
          <p:cNvPr id="22" name="Shape 19"/>
          <p:cNvSpPr/>
          <p:nvPr/>
        </p:nvSpPr>
        <p:spPr>
          <a:xfrm>
            <a:off x="6784848" y="2930652"/>
            <a:ext cx="146304" cy="146304"/>
          </a:xfrm>
          <a:prstGeom prst="roundRect">
            <a:avLst>
              <a:gd name="adj" fmla="val 12500"/>
            </a:avLst>
          </a:prstGeom>
          <a:solidFill>
            <a:srgbClr val="E59B35"/>
          </a:solidFill>
          <a:ln w="12700">
            <a:solidFill>
              <a:srgbClr val="E59B35"/>
            </a:solidFill>
            <a:prstDash val="solid"/>
          </a:ln>
        </p:spPr>
      </p:sp>
      <p:sp>
        <p:nvSpPr>
          <p:cNvPr id="23" name="Text 20"/>
          <p:cNvSpPr txBox="1"/>
          <p:nvPr/>
        </p:nvSpPr>
        <p:spPr>
          <a:xfrm>
            <a:off x="7059168" y="2857500"/>
            <a:ext cx="3977640" cy="55321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一次只加入关键机制</a:t>
            </a:r>
            <a:endParaRPr lang="en-US" sz="1500" dirty="0"/>
          </a:p>
        </p:txBody>
      </p:sp>
      <p:sp>
        <p:nvSpPr>
          <p:cNvPr id="24" name="Shape 21"/>
          <p:cNvSpPr/>
          <p:nvPr/>
        </p:nvSpPr>
        <p:spPr>
          <a:xfrm>
            <a:off x="6784848" y="3502152"/>
            <a:ext cx="146304" cy="146304"/>
          </a:xfrm>
          <a:prstGeom prst="roundRect">
            <a:avLst>
              <a:gd name="adj" fmla="val 12500"/>
            </a:avLst>
          </a:prstGeom>
          <a:solidFill>
            <a:srgbClr val="E59B35"/>
          </a:solidFill>
          <a:ln w="12700">
            <a:solidFill>
              <a:srgbClr val="E59B35"/>
            </a:solidFill>
            <a:prstDash val="solid"/>
          </a:ln>
        </p:spPr>
      </p:sp>
      <p:sp>
        <p:nvSpPr>
          <p:cNvPr id="25" name="Text 22"/>
          <p:cNvSpPr txBox="1"/>
          <p:nvPr/>
        </p:nvSpPr>
        <p:spPr>
          <a:xfrm>
            <a:off x="7059168" y="3429000"/>
            <a:ext cx="3977640" cy="55321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从Claim反推对照、变量和指标</a:t>
            </a:r>
            <a:endParaRPr lang="en-US" sz="1500" dirty="0"/>
          </a:p>
        </p:txBody>
      </p:sp>
      <p:sp>
        <p:nvSpPr>
          <p:cNvPr id="26" name="Shape 23"/>
          <p:cNvSpPr/>
          <p:nvPr/>
        </p:nvSpPr>
        <p:spPr>
          <a:xfrm>
            <a:off x="6784848" y="4073652"/>
            <a:ext cx="146304" cy="146304"/>
          </a:xfrm>
          <a:prstGeom prst="roundRect">
            <a:avLst>
              <a:gd name="adj" fmla="val 12500"/>
            </a:avLst>
          </a:prstGeom>
          <a:solidFill>
            <a:srgbClr val="E59B35"/>
          </a:solidFill>
          <a:ln w="12700">
            <a:solidFill>
              <a:srgbClr val="E59B35"/>
            </a:solidFill>
            <a:prstDash val="solid"/>
          </a:ln>
        </p:spPr>
      </p:sp>
      <p:sp>
        <p:nvSpPr>
          <p:cNvPr id="27" name="Text 24"/>
          <p:cNvSpPr txBox="1"/>
          <p:nvPr/>
        </p:nvSpPr>
        <p:spPr>
          <a:xfrm>
            <a:off x="7059168" y="4000500"/>
            <a:ext cx="3977640" cy="55321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记录负结果、偏差和下一步判断</a:t>
            </a:r>
            <a:endParaRPr lang="en-US" sz="1500" dirty="0"/>
          </a:p>
        </p:txBody>
      </p:sp>
      <p:sp>
        <p:nvSpPr>
          <p:cNvPr id="28" name="Text 25"/>
          <p:cNvSpPr txBox="1"/>
          <p:nvPr/>
        </p:nvSpPr>
        <p:spPr>
          <a:xfrm>
            <a:off x="1097280" y="5833872"/>
            <a:ext cx="10012680" cy="3657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650" b="1" dirty="0">
                <a:solidFill>
                  <a:srgbClr val="2D9CD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第3讲将系统训练：问题—机理—假设—方案—MVP—实验—逻辑审查。</a:t>
            </a:r>
            <a:endParaRPr lang="en-US" sz="165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ppt-template-media/image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6304" y="91440"/>
            <a:ext cx="301752" cy="301752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46304" y="448056"/>
            <a:ext cx="11905488" cy="0"/>
          </a:xfrm>
          <a:prstGeom prst="line">
            <a:avLst/>
          </a:prstGeom>
          <a:noFill/>
          <a:ln w="13970">
            <a:solidFill>
              <a:srgbClr val="2D9CDB"/>
            </a:solidFill>
            <a:prstDash val="solid"/>
          </a:ln>
        </p:spPr>
      </p:sp>
      <p:sp>
        <p:nvSpPr>
          <p:cNvPr id="4" name="Text 1"/>
          <p:cNvSpPr txBox="1"/>
          <p:nvPr/>
        </p:nvSpPr>
        <p:spPr>
          <a:xfrm>
            <a:off x="603504" y="91440"/>
            <a:ext cx="10789920" cy="3840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最后一步：写作、交流与新的科研趋势</a:t>
            </a:r>
            <a:endParaRPr lang="en-US" sz="2600" dirty="0"/>
          </a:p>
        </p:txBody>
      </p:sp>
      <p:sp>
        <p:nvSpPr>
          <p:cNvPr id="5" name="Shape 2"/>
          <p:cNvSpPr/>
          <p:nvPr/>
        </p:nvSpPr>
        <p:spPr>
          <a:xfrm>
            <a:off x="0" y="6647688"/>
            <a:ext cx="12191695" cy="210312"/>
          </a:xfrm>
          <a:prstGeom prst="rect">
            <a:avLst/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6" name="Text 3"/>
          <p:cNvSpPr txBox="1"/>
          <p:nvPr/>
        </p:nvSpPr>
        <p:spPr>
          <a:xfrm>
            <a:off x="164592" y="6652260"/>
            <a:ext cx="2011680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950" i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科研引言</a:t>
            </a:r>
            <a:endParaRPr lang="en-US" sz="950" dirty="0"/>
          </a:p>
        </p:txBody>
      </p:sp>
      <p:sp>
        <p:nvSpPr>
          <p:cNvPr id="7" name="Text 4"/>
          <p:cNvSpPr txBox="1"/>
          <p:nvPr/>
        </p:nvSpPr>
        <p:spPr>
          <a:xfrm>
            <a:off x="10881360" y="6652260"/>
            <a:ext cx="1051560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r" indent="0" marL="0">
              <a:buNone/>
            </a:pPr>
            <a:r>
              <a:rPr lang="en-US" sz="950" i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Slide 39</a:t>
            </a:r>
            <a:endParaRPr lang="en-US" sz="950" dirty="0"/>
          </a:p>
        </p:txBody>
      </p:sp>
      <p:sp>
        <p:nvSpPr>
          <p:cNvPr id="8" name="Shape 5"/>
          <p:cNvSpPr/>
          <p:nvPr/>
        </p:nvSpPr>
        <p:spPr>
          <a:xfrm>
            <a:off x="777240" y="1143000"/>
            <a:ext cx="5074920" cy="1600200"/>
          </a:xfrm>
          <a:prstGeom prst="roundRect">
            <a:avLst>
              <a:gd name="adj" fmla="val 4571"/>
            </a:avLst>
          </a:prstGeom>
          <a:solidFill>
            <a:srgbClr val="EAF5FB"/>
          </a:solidFill>
          <a:ln w="10160">
            <a:solidFill>
              <a:srgbClr val="2D9CDB"/>
            </a:solidFill>
            <a:prstDash val="solid"/>
          </a:ln>
        </p:spPr>
      </p:sp>
      <p:sp>
        <p:nvSpPr>
          <p:cNvPr id="9" name="Text 6"/>
          <p:cNvSpPr txBox="1"/>
          <p:nvPr/>
        </p:nvSpPr>
        <p:spPr>
          <a:xfrm>
            <a:off x="978408" y="1289304"/>
            <a:ext cx="4672584" cy="3840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2D9CD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写作不是包装</a:t>
            </a:r>
            <a:endParaRPr lang="en-US" sz="2000" dirty="0"/>
          </a:p>
        </p:txBody>
      </p:sp>
      <p:sp>
        <p:nvSpPr>
          <p:cNvPr id="10" name="Text 7"/>
          <p:cNvSpPr txBox="1"/>
          <p:nvPr/>
        </p:nvSpPr>
        <p:spPr>
          <a:xfrm>
            <a:off x="978408" y="1737360"/>
            <a:ext cx="4672584" cy="8503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写作迫使研究者明确主张、证据、贡献和局限。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6309360" y="1143000"/>
            <a:ext cx="5074920" cy="1600200"/>
          </a:xfrm>
          <a:prstGeom prst="roundRect">
            <a:avLst>
              <a:gd name="adj" fmla="val 4571"/>
            </a:avLst>
          </a:prstGeom>
          <a:solidFill>
            <a:srgbClr val="F9EAEA"/>
          </a:solidFill>
          <a:ln w="10160">
            <a:solidFill>
              <a:srgbClr val="D95C5C"/>
            </a:solidFill>
            <a:prstDash val="solid"/>
          </a:ln>
        </p:spPr>
      </p:sp>
      <p:sp>
        <p:nvSpPr>
          <p:cNvPr id="12" name="Text 9"/>
          <p:cNvSpPr txBox="1"/>
          <p:nvPr/>
        </p:nvSpPr>
        <p:spPr>
          <a:xfrm>
            <a:off x="6510528" y="1289304"/>
            <a:ext cx="4672584" cy="3840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D95C5C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问题与场景更重要</a:t>
            </a:r>
            <a:endParaRPr lang="en-US" sz="2000" dirty="0"/>
          </a:p>
        </p:txBody>
      </p:sp>
      <p:sp>
        <p:nvSpPr>
          <p:cNvPr id="13" name="Text 10"/>
          <p:cNvSpPr txBox="1"/>
          <p:nvPr/>
        </p:nvSpPr>
        <p:spPr>
          <a:xfrm>
            <a:off x="6510528" y="1737360"/>
            <a:ext cx="4672584" cy="8503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模型和工具普及后，识别真实问题与数据边界成为稀缺能力。</a:t>
            </a:r>
            <a:endParaRPr lang="en-US" sz="1400" dirty="0"/>
          </a:p>
        </p:txBody>
      </p:sp>
      <p:sp>
        <p:nvSpPr>
          <p:cNvPr id="14" name="Shape 11"/>
          <p:cNvSpPr/>
          <p:nvPr/>
        </p:nvSpPr>
        <p:spPr>
          <a:xfrm>
            <a:off x="777240" y="3108960"/>
            <a:ext cx="5074920" cy="1600200"/>
          </a:xfrm>
          <a:prstGeom prst="roundRect">
            <a:avLst>
              <a:gd name="adj" fmla="val 4571"/>
            </a:avLst>
          </a:prstGeom>
          <a:solidFill>
            <a:srgbClr val="FBF2E5"/>
          </a:solidFill>
          <a:ln w="10160">
            <a:solidFill>
              <a:srgbClr val="E59B35"/>
            </a:solidFill>
            <a:prstDash val="solid"/>
          </a:ln>
        </p:spPr>
      </p:sp>
      <p:sp>
        <p:nvSpPr>
          <p:cNvPr id="15" name="Text 12"/>
          <p:cNvSpPr txBox="1"/>
          <p:nvPr/>
        </p:nvSpPr>
        <p:spPr>
          <a:xfrm>
            <a:off x="978408" y="3255264"/>
            <a:ext cx="4672584" cy="3840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E59B35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论文作为载体之一</a:t>
            </a:r>
            <a:endParaRPr lang="en-US" sz="2000" dirty="0"/>
          </a:p>
        </p:txBody>
      </p:sp>
      <p:sp>
        <p:nvSpPr>
          <p:cNvPr id="16" name="Text 13"/>
          <p:cNvSpPr txBox="1"/>
          <p:nvPr/>
        </p:nvSpPr>
        <p:spPr>
          <a:xfrm>
            <a:off x="978408" y="3703320"/>
            <a:ext cx="4672584" cy="8503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代码、数据、系统、基准、工具和复现资产的价值上升。</a:t>
            </a:r>
            <a:endParaRPr lang="en-US" sz="1400" dirty="0"/>
          </a:p>
        </p:txBody>
      </p:sp>
      <p:sp>
        <p:nvSpPr>
          <p:cNvPr id="17" name="Shape 14"/>
          <p:cNvSpPr/>
          <p:nvPr/>
        </p:nvSpPr>
        <p:spPr>
          <a:xfrm>
            <a:off x="6309360" y="3108960"/>
            <a:ext cx="5074920" cy="1600200"/>
          </a:xfrm>
          <a:prstGeom prst="roundRect">
            <a:avLst>
              <a:gd name="adj" fmla="val 4571"/>
            </a:avLst>
          </a:prstGeom>
          <a:solidFill>
            <a:srgbClr val="EAF5EC"/>
          </a:solidFill>
          <a:ln w="10160">
            <a:solidFill>
              <a:srgbClr val="5AA469"/>
            </a:solidFill>
            <a:prstDash val="solid"/>
          </a:ln>
        </p:spPr>
      </p:sp>
      <p:sp>
        <p:nvSpPr>
          <p:cNvPr id="18" name="Text 15"/>
          <p:cNvSpPr txBox="1"/>
          <p:nvPr/>
        </p:nvSpPr>
        <p:spPr>
          <a:xfrm>
            <a:off x="6510528" y="3255264"/>
            <a:ext cx="4672584" cy="3840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5AA4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企业合作与真实约束</a:t>
            </a:r>
            <a:endParaRPr lang="en-US" sz="2000" dirty="0"/>
          </a:p>
        </p:txBody>
      </p:sp>
      <p:sp>
        <p:nvSpPr>
          <p:cNvPr id="19" name="Text 16"/>
          <p:cNvSpPr txBox="1"/>
          <p:nvPr/>
        </p:nvSpPr>
        <p:spPr>
          <a:xfrm>
            <a:off x="6510528" y="3703320"/>
            <a:ext cx="4672584" cy="8503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真实负载、真实数据和部署限制带来新的研究问题。</a:t>
            </a:r>
            <a:endParaRPr lang="en-US" sz="1400" dirty="0"/>
          </a:p>
        </p:txBody>
      </p:sp>
      <p:sp>
        <p:nvSpPr>
          <p:cNvPr id="20" name="Shape 17"/>
          <p:cNvSpPr/>
          <p:nvPr/>
        </p:nvSpPr>
        <p:spPr>
          <a:xfrm>
            <a:off x="1051560" y="5285232"/>
            <a:ext cx="10104120" cy="566928"/>
          </a:xfrm>
          <a:prstGeom prst="roundRect">
            <a:avLst>
              <a:gd name="adj" fmla="val 12903"/>
            </a:avLst>
          </a:prstGeom>
          <a:solidFill>
            <a:srgbClr val="F1F3F4"/>
          </a:solidFill>
          <a:ln w="10160">
            <a:solidFill>
              <a:srgbClr val="C8D5DC"/>
            </a:solidFill>
            <a:prstDash val="solid"/>
          </a:ln>
        </p:spPr>
      </p:sp>
      <p:sp>
        <p:nvSpPr>
          <p:cNvPr id="21" name="Text 18"/>
          <p:cNvSpPr txBox="1"/>
          <p:nvPr/>
        </p:nvSpPr>
        <p:spPr>
          <a:xfrm>
            <a:off x="1371600" y="5404104"/>
            <a:ext cx="9464040" cy="31089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趋势不会替代研究基本功：问题、机理、证据、边界与可复查性仍是核心。</a:t>
            </a:r>
            <a:endParaRPr lang="en-US" sz="17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ppt-template-media/image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6304" y="91440"/>
            <a:ext cx="301752" cy="301752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46304" y="448056"/>
            <a:ext cx="11905488" cy="0"/>
          </a:xfrm>
          <a:prstGeom prst="line">
            <a:avLst/>
          </a:prstGeom>
          <a:noFill/>
          <a:ln w="13970">
            <a:solidFill>
              <a:srgbClr val="2D9CDB"/>
            </a:solidFill>
            <a:prstDash val="solid"/>
          </a:ln>
        </p:spPr>
      </p:sp>
      <p:sp>
        <p:nvSpPr>
          <p:cNvPr id="4" name="Text 1"/>
          <p:cNvSpPr txBox="1"/>
          <p:nvPr/>
        </p:nvSpPr>
        <p:spPr>
          <a:xfrm>
            <a:off x="603504" y="91440"/>
            <a:ext cx="10789920" cy="3840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好的科研：解决重要问题，并采用有原则的方法</a:t>
            </a:r>
            <a:endParaRPr lang="en-US" sz="2600" dirty="0"/>
          </a:p>
        </p:txBody>
      </p:sp>
      <p:sp>
        <p:nvSpPr>
          <p:cNvPr id="5" name="Shape 2"/>
          <p:cNvSpPr/>
          <p:nvPr/>
        </p:nvSpPr>
        <p:spPr>
          <a:xfrm>
            <a:off x="0" y="6647688"/>
            <a:ext cx="12191695" cy="210312"/>
          </a:xfrm>
          <a:prstGeom prst="rect">
            <a:avLst/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6" name="Text 3"/>
          <p:cNvSpPr txBox="1"/>
          <p:nvPr/>
        </p:nvSpPr>
        <p:spPr>
          <a:xfrm>
            <a:off x="164592" y="6652260"/>
            <a:ext cx="2011680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950" i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科研引言</a:t>
            </a:r>
            <a:endParaRPr lang="en-US" sz="950" dirty="0"/>
          </a:p>
        </p:txBody>
      </p:sp>
      <p:sp>
        <p:nvSpPr>
          <p:cNvPr id="7" name="Text 4"/>
          <p:cNvSpPr txBox="1"/>
          <p:nvPr/>
        </p:nvSpPr>
        <p:spPr>
          <a:xfrm>
            <a:off x="10881360" y="6652260"/>
            <a:ext cx="1051560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r" indent="0" marL="0">
              <a:buNone/>
            </a:pPr>
            <a:r>
              <a:rPr lang="en-US" sz="950" i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Slide 4</a:t>
            </a:r>
            <a:endParaRPr lang="en-US" sz="950" dirty="0"/>
          </a:p>
        </p:txBody>
      </p:sp>
      <p:sp>
        <p:nvSpPr>
          <p:cNvPr id="8" name="Shape 5"/>
          <p:cNvSpPr/>
          <p:nvPr/>
        </p:nvSpPr>
        <p:spPr>
          <a:xfrm>
            <a:off x="822960" y="1188720"/>
            <a:ext cx="4983480" cy="4343400"/>
          </a:xfrm>
          <a:prstGeom prst="roundRect">
            <a:avLst>
              <a:gd name="adj" fmla="val 1684"/>
            </a:avLst>
          </a:prstGeom>
          <a:solidFill>
            <a:srgbClr val="F9EAEA"/>
          </a:solidFill>
          <a:ln w="10160">
            <a:solidFill>
              <a:srgbClr val="D95C5C"/>
            </a:solidFill>
            <a:prstDash val="solid"/>
          </a:ln>
        </p:spPr>
      </p:sp>
      <p:sp>
        <p:nvSpPr>
          <p:cNvPr id="9" name="Text 6"/>
          <p:cNvSpPr txBox="1"/>
          <p:nvPr/>
        </p:nvSpPr>
        <p:spPr>
          <a:xfrm>
            <a:off x="1143000" y="1572768"/>
            <a:ext cx="4343400" cy="5029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2900" b="1" dirty="0">
                <a:solidFill>
                  <a:srgbClr val="D95C5C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Prominent Problem</a:t>
            </a:r>
            <a:endParaRPr lang="en-US" sz="2900" dirty="0"/>
          </a:p>
        </p:txBody>
      </p:sp>
      <p:sp>
        <p:nvSpPr>
          <p:cNvPr id="10" name="Text 7"/>
          <p:cNvSpPr txBox="1"/>
          <p:nvPr/>
        </p:nvSpPr>
        <p:spPr>
          <a:xfrm>
            <a:off x="1143000" y="2139696"/>
            <a:ext cx="4343400" cy="43891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重要的问题</a:t>
            </a:r>
            <a:endParaRPr lang="en-US" sz="2000" dirty="0"/>
          </a:p>
        </p:txBody>
      </p:sp>
      <p:sp>
        <p:nvSpPr>
          <p:cNvPr id="11" name="Shape 8"/>
          <p:cNvSpPr/>
          <p:nvPr/>
        </p:nvSpPr>
        <p:spPr>
          <a:xfrm>
            <a:off x="1234440" y="2862072"/>
            <a:ext cx="146304" cy="146304"/>
          </a:xfrm>
          <a:prstGeom prst="roundRect">
            <a:avLst>
              <a:gd name="adj" fmla="val 12500"/>
            </a:avLst>
          </a:prstGeom>
          <a:solidFill>
            <a:srgbClr val="D95C5C"/>
          </a:solidFill>
          <a:ln w="12700">
            <a:solidFill>
              <a:srgbClr val="D95C5C"/>
            </a:solidFill>
            <a:prstDash val="solid"/>
          </a:ln>
        </p:spPr>
      </p:sp>
      <p:sp>
        <p:nvSpPr>
          <p:cNvPr id="12" name="Text 9"/>
          <p:cNvSpPr txBox="1"/>
          <p:nvPr/>
        </p:nvSpPr>
        <p:spPr>
          <a:xfrm>
            <a:off x="1508760" y="2788920"/>
            <a:ext cx="3886200" cy="6370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共性：影响一类任务或人群</a:t>
            </a:r>
            <a:endParaRPr lang="en-US" sz="1500" dirty="0"/>
          </a:p>
        </p:txBody>
      </p:sp>
      <p:sp>
        <p:nvSpPr>
          <p:cNvPr id="13" name="Shape 10"/>
          <p:cNvSpPr/>
          <p:nvPr/>
        </p:nvSpPr>
        <p:spPr>
          <a:xfrm>
            <a:off x="1234440" y="3517392"/>
            <a:ext cx="146304" cy="146304"/>
          </a:xfrm>
          <a:prstGeom prst="roundRect">
            <a:avLst>
              <a:gd name="adj" fmla="val 12500"/>
            </a:avLst>
          </a:prstGeom>
          <a:solidFill>
            <a:srgbClr val="D95C5C"/>
          </a:solidFill>
          <a:ln w="12700">
            <a:solidFill>
              <a:srgbClr val="D95C5C"/>
            </a:solidFill>
            <a:prstDash val="solid"/>
          </a:ln>
        </p:spPr>
      </p:sp>
      <p:sp>
        <p:nvSpPr>
          <p:cNvPr id="14" name="Text 11"/>
          <p:cNvSpPr txBox="1"/>
          <p:nvPr/>
        </p:nvSpPr>
        <p:spPr>
          <a:xfrm>
            <a:off x="1508760" y="3444240"/>
            <a:ext cx="3886200" cy="6370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基础：触及关键能力或机制</a:t>
            </a:r>
            <a:endParaRPr lang="en-US" sz="1500" dirty="0"/>
          </a:p>
        </p:txBody>
      </p:sp>
      <p:sp>
        <p:nvSpPr>
          <p:cNvPr id="15" name="Shape 12"/>
          <p:cNvSpPr/>
          <p:nvPr/>
        </p:nvSpPr>
        <p:spPr>
          <a:xfrm>
            <a:off x="1234440" y="4172712"/>
            <a:ext cx="146304" cy="146304"/>
          </a:xfrm>
          <a:prstGeom prst="roundRect">
            <a:avLst>
              <a:gd name="adj" fmla="val 12500"/>
            </a:avLst>
          </a:prstGeom>
          <a:solidFill>
            <a:srgbClr val="D95C5C"/>
          </a:solidFill>
          <a:ln w="12700">
            <a:solidFill>
              <a:srgbClr val="D95C5C"/>
            </a:solidFill>
            <a:prstDash val="solid"/>
          </a:ln>
        </p:spPr>
      </p:sp>
      <p:sp>
        <p:nvSpPr>
          <p:cNvPr id="16" name="Text 13"/>
          <p:cNvSpPr txBox="1"/>
          <p:nvPr/>
        </p:nvSpPr>
        <p:spPr>
          <a:xfrm>
            <a:off x="1508760" y="4099560"/>
            <a:ext cx="3886200" cy="6370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高价值：改善质量、效率、成本或风险</a:t>
            </a:r>
            <a:endParaRPr lang="en-US" sz="1500" dirty="0"/>
          </a:p>
        </p:txBody>
      </p:sp>
      <p:sp>
        <p:nvSpPr>
          <p:cNvPr id="17" name="Text 14"/>
          <p:cNvSpPr txBox="1"/>
          <p:nvPr/>
        </p:nvSpPr>
        <p:spPr>
          <a:xfrm>
            <a:off x="5715000" y="2560320"/>
            <a:ext cx="731520" cy="7315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4500" b="1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×</a:t>
            </a:r>
            <a:endParaRPr lang="en-US" sz="4500" dirty="0"/>
          </a:p>
        </p:txBody>
      </p:sp>
      <p:sp>
        <p:nvSpPr>
          <p:cNvPr id="18" name="Shape 15"/>
          <p:cNvSpPr/>
          <p:nvPr/>
        </p:nvSpPr>
        <p:spPr>
          <a:xfrm>
            <a:off x="6382512" y="1188720"/>
            <a:ext cx="4983480" cy="4343400"/>
          </a:xfrm>
          <a:prstGeom prst="roundRect">
            <a:avLst>
              <a:gd name="adj" fmla="val 1684"/>
            </a:avLst>
          </a:prstGeom>
          <a:solidFill>
            <a:srgbClr val="E8F5F2"/>
          </a:solidFill>
          <a:ln w="10160">
            <a:solidFill>
              <a:srgbClr val="2A9D8F"/>
            </a:solidFill>
            <a:prstDash val="solid"/>
          </a:ln>
        </p:spPr>
      </p:sp>
      <p:sp>
        <p:nvSpPr>
          <p:cNvPr id="19" name="Text 16"/>
          <p:cNvSpPr txBox="1"/>
          <p:nvPr/>
        </p:nvSpPr>
        <p:spPr>
          <a:xfrm>
            <a:off x="6720840" y="1572768"/>
            <a:ext cx="4343400" cy="5029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2900" b="1" dirty="0">
                <a:solidFill>
                  <a:srgbClr val="2A9D8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Principled Way</a:t>
            </a:r>
            <a:endParaRPr lang="en-US" sz="2900" dirty="0"/>
          </a:p>
        </p:txBody>
      </p:sp>
      <p:sp>
        <p:nvSpPr>
          <p:cNvPr id="20" name="Text 17"/>
          <p:cNvSpPr txBox="1"/>
          <p:nvPr/>
        </p:nvSpPr>
        <p:spPr>
          <a:xfrm>
            <a:off x="6720840" y="2139696"/>
            <a:ext cx="4343400" cy="43891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有原则的方法</a:t>
            </a:r>
            <a:endParaRPr lang="en-US" sz="2000" dirty="0"/>
          </a:p>
        </p:txBody>
      </p:sp>
      <p:sp>
        <p:nvSpPr>
          <p:cNvPr id="21" name="Shape 18"/>
          <p:cNvSpPr/>
          <p:nvPr/>
        </p:nvSpPr>
        <p:spPr>
          <a:xfrm>
            <a:off x="6812280" y="2862072"/>
            <a:ext cx="146304" cy="146304"/>
          </a:xfrm>
          <a:prstGeom prst="roundRect">
            <a:avLst>
              <a:gd name="adj" fmla="val 12500"/>
            </a:avLst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22" name="Text 19"/>
          <p:cNvSpPr txBox="1"/>
          <p:nvPr/>
        </p:nvSpPr>
        <p:spPr>
          <a:xfrm>
            <a:off x="7086600" y="2788920"/>
            <a:ext cx="3886200" cy="6370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可泛化：不只对一个样例有效</a:t>
            </a:r>
            <a:endParaRPr lang="en-US" sz="1500" dirty="0"/>
          </a:p>
        </p:txBody>
      </p:sp>
      <p:sp>
        <p:nvSpPr>
          <p:cNvPr id="23" name="Shape 20"/>
          <p:cNvSpPr/>
          <p:nvPr/>
        </p:nvSpPr>
        <p:spPr>
          <a:xfrm>
            <a:off x="6812280" y="3517392"/>
            <a:ext cx="146304" cy="146304"/>
          </a:xfrm>
          <a:prstGeom prst="roundRect">
            <a:avLst>
              <a:gd name="adj" fmla="val 12500"/>
            </a:avLst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24" name="Text 21"/>
          <p:cNvSpPr txBox="1"/>
          <p:nvPr/>
        </p:nvSpPr>
        <p:spPr>
          <a:xfrm>
            <a:off x="7086600" y="3444240"/>
            <a:ext cx="3886200" cy="6370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机理清楚：解释为什么有效</a:t>
            </a:r>
            <a:endParaRPr lang="en-US" sz="1500" dirty="0"/>
          </a:p>
        </p:txBody>
      </p:sp>
      <p:sp>
        <p:nvSpPr>
          <p:cNvPr id="25" name="Shape 22"/>
          <p:cNvSpPr/>
          <p:nvPr/>
        </p:nvSpPr>
        <p:spPr>
          <a:xfrm>
            <a:off x="6812280" y="4172712"/>
            <a:ext cx="146304" cy="146304"/>
          </a:xfrm>
          <a:prstGeom prst="roundRect">
            <a:avLst>
              <a:gd name="adj" fmla="val 12500"/>
            </a:avLst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26" name="Text 23"/>
          <p:cNvSpPr txBox="1"/>
          <p:nvPr/>
        </p:nvSpPr>
        <p:spPr>
          <a:xfrm>
            <a:off x="7086600" y="4099560"/>
            <a:ext cx="3886200" cy="6370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严谨：允许验证、反驳与复查</a:t>
            </a:r>
            <a:endParaRPr lang="en-US" sz="1500" dirty="0"/>
          </a:p>
        </p:txBody>
      </p:sp>
      <p:sp>
        <p:nvSpPr>
          <p:cNvPr id="27" name="Text 24"/>
          <p:cNvSpPr txBox="1"/>
          <p:nvPr/>
        </p:nvSpPr>
        <p:spPr>
          <a:xfrm>
            <a:off x="1051560" y="5806440"/>
            <a:ext cx="10104120" cy="40233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2D9CD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Good research is to solve a prominent problem in a principled way.</a:t>
            </a:r>
            <a:endParaRPr lang="en-US" sz="18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ppt-template-media/image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6304" y="91440"/>
            <a:ext cx="301752" cy="301752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46304" y="448056"/>
            <a:ext cx="11905488" cy="0"/>
          </a:xfrm>
          <a:prstGeom prst="line">
            <a:avLst/>
          </a:prstGeom>
          <a:noFill/>
          <a:ln w="13970">
            <a:solidFill>
              <a:srgbClr val="2D9CDB"/>
            </a:solidFill>
            <a:prstDash val="solid"/>
          </a:ln>
        </p:spPr>
      </p:sp>
      <p:sp>
        <p:nvSpPr>
          <p:cNvPr id="4" name="Text 1"/>
          <p:cNvSpPr txBox="1"/>
          <p:nvPr/>
        </p:nvSpPr>
        <p:spPr>
          <a:xfrm>
            <a:off x="603504" y="91440"/>
            <a:ext cx="10789920" cy="3840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从“想做科研”到“开始做科研”</a:t>
            </a:r>
            <a:endParaRPr lang="en-US" sz="2600" dirty="0"/>
          </a:p>
        </p:txBody>
      </p:sp>
      <p:sp>
        <p:nvSpPr>
          <p:cNvPr id="5" name="Shape 2"/>
          <p:cNvSpPr/>
          <p:nvPr/>
        </p:nvSpPr>
        <p:spPr>
          <a:xfrm>
            <a:off x="0" y="6647688"/>
            <a:ext cx="12191695" cy="210312"/>
          </a:xfrm>
          <a:prstGeom prst="rect">
            <a:avLst/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6" name="Text 3"/>
          <p:cNvSpPr txBox="1"/>
          <p:nvPr/>
        </p:nvSpPr>
        <p:spPr>
          <a:xfrm>
            <a:off x="164592" y="6652260"/>
            <a:ext cx="2011680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950" i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科研引言</a:t>
            </a:r>
            <a:endParaRPr lang="en-US" sz="950" dirty="0"/>
          </a:p>
        </p:txBody>
      </p:sp>
      <p:sp>
        <p:nvSpPr>
          <p:cNvPr id="7" name="Text 4"/>
          <p:cNvSpPr txBox="1"/>
          <p:nvPr/>
        </p:nvSpPr>
        <p:spPr>
          <a:xfrm>
            <a:off x="10881360" y="6652260"/>
            <a:ext cx="1051560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r" indent="0" marL="0">
              <a:buNone/>
            </a:pPr>
            <a:r>
              <a:rPr lang="en-US" sz="950" i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Slide 40</a:t>
            </a:r>
            <a:endParaRPr lang="en-US" sz="950" dirty="0"/>
          </a:p>
        </p:txBody>
      </p:sp>
      <p:sp>
        <p:nvSpPr>
          <p:cNvPr id="8" name="Shape 5"/>
          <p:cNvSpPr/>
          <p:nvPr/>
        </p:nvSpPr>
        <p:spPr>
          <a:xfrm>
            <a:off x="502920" y="1234440"/>
            <a:ext cx="1901952" cy="1874520"/>
          </a:xfrm>
          <a:prstGeom prst="roundRect">
            <a:avLst>
              <a:gd name="adj" fmla="val 3902"/>
            </a:avLst>
          </a:prstGeom>
          <a:solidFill>
            <a:srgbClr val="F9EAEA"/>
          </a:solidFill>
          <a:ln w="10160">
            <a:solidFill>
              <a:srgbClr val="D95C5C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667512" y="1399032"/>
            <a:ext cx="438912" cy="347472"/>
          </a:xfrm>
          <a:prstGeom prst="roundRect">
            <a:avLst>
              <a:gd name="adj" fmla="val 21053"/>
            </a:avLst>
          </a:prstGeom>
          <a:solidFill>
            <a:srgbClr val="D95C5C"/>
          </a:solidFill>
          <a:ln w="12700">
            <a:solidFill>
              <a:srgbClr val="D95C5C"/>
            </a:solidFill>
            <a:prstDash val="solid"/>
          </a:ln>
        </p:spPr>
      </p:sp>
      <p:sp>
        <p:nvSpPr>
          <p:cNvPr id="10" name="Text 7"/>
          <p:cNvSpPr txBox="1"/>
          <p:nvPr/>
        </p:nvSpPr>
        <p:spPr>
          <a:xfrm>
            <a:off x="667512" y="1399032"/>
            <a:ext cx="438912" cy="3474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1</a:t>
            </a:r>
            <a:endParaRPr lang="en-US" sz="1200" dirty="0"/>
          </a:p>
        </p:txBody>
      </p:sp>
      <p:sp>
        <p:nvSpPr>
          <p:cNvPr id="11" name="Text 8"/>
          <p:cNvSpPr txBox="1"/>
          <p:nvPr/>
        </p:nvSpPr>
        <p:spPr>
          <a:xfrm>
            <a:off x="1216152" y="1353312"/>
            <a:ext cx="1033272" cy="4572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理解</a:t>
            </a:r>
            <a:endParaRPr lang="en-US" sz="1600" dirty="0"/>
          </a:p>
        </p:txBody>
      </p:sp>
      <p:sp>
        <p:nvSpPr>
          <p:cNvPr id="12" name="Text 9"/>
          <p:cNvSpPr txBox="1"/>
          <p:nvPr/>
        </p:nvSpPr>
        <p:spPr>
          <a:xfrm>
            <a:off x="704088" y="1874520"/>
            <a:ext cx="1499616" cy="108813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科研不是论文数量</a:t>
            </a:r>
            <a:endParaRPr lang="en-US" sz="1300" dirty="0"/>
          </a:p>
        </p:txBody>
      </p:sp>
      <p:sp>
        <p:nvSpPr>
          <p:cNvPr id="13" name="Shape 10"/>
          <p:cNvSpPr/>
          <p:nvPr/>
        </p:nvSpPr>
        <p:spPr>
          <a:xfrm>
            <a:off x="2386584" y="2029968"/>
            <a:ext cx="393192" cy="384048"/>
          </a:xfrm>
          <a:prstGeom prst="chevron">
            <a:avLst/>
          </a:prstGeom>
          <a:solidFill>
            <a:srgbClr val="8C969C"/>
          </a:solidFill>
          <a:ln w="12700">
            <a:solidFill>
              <a:srgbClr val="8C969C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2862072" y="1234440"/>
            <a:ext cx="1901952" cy="1874520"/>
          </a:xfrm>
          <a:prstGeom prst="roundRect">
            <a:avLst>
              <a:gd name="adj" fmla="val 3902"/>
            </a:avLst>
          </a:prstGeom>
          <a:solidFill>
            <a:srgbClr val="EAF5FB"/>
          </a:solidFill>
          <a:ln w="10160">
            <a:solidFill>
              <a:srgbClr val="2D9CDB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3026664" y="1399032"/>
            <a:ext cx="438912" cy="347472"/>
          </a:xfrm>
          <a:prstGeom prst="roundRect">
            <a:avLst>
              <a:gd name="adj" fmla="val 21053"/>
            </a:avLst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16" name="Text 13"/>
          <p:cNvSpPr txBox="1"/>
          <p:nvPr/>
        </p:nvSpPr>
        <p:spPr>
          <a:xfrm>
            <a:off x="3026664" y="1399032"/>
            <a:ext cx="438912" cy="3474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2</a:t>
            </a:r>
            <a:endParaRPr lang="en-US" sz="1200" dirty="0"/>
          </a:p>
        </p:txBody>
      </p:sp>
      <p:sp>
        <p:nvSpPr>
          <p:cNvPr id="17" name="Text 14"/>
          <p:cNvSpPr txBox="1"/>
          <p:nvPr/>
        </p:nvSpPr>
        <p:spPr>
          <a:xfrm>
            <a:off x="3575304" y="1353312"/>
            <a:ext cx="1033272" cy="4572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起步</a:t>
            </a:r>
            <a:endParaRPr lang="en-US" sz="1600" dirty="0"/>
          </a:p>
        </p:txBody>
      </p:sp>
      <p:sp>
        <p:nvSpPr>
          <p:cNvPr id="18" name="Text 15"/>
          <p:cNvSpPr txBox="1"/>
          <p:nvPr/>
        </p:nvSpPr>
        <p:spPr>
          <a:xfrm>
            <a:off x="3063240" y="1874520"/>
            <a:ext cx="1499616" cy="108813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从有意义的小问题开始</a:t>
            </a:r>
            <a:endParaRPr lang="en-US" sz="1300" dirty="0"/>
          </a:p>
        </p:txBody>
      </p:sp>
      <p:sp>
        <p:nvSpPr>
          <p:cNvPr id="19" name="Shape 16"/>
          <p:cNvSpPr/>
          <p:nvPr/>
        </p:nvSpPr>
        <p:spPr>
          <a:xfrm>
            <a:off x="4745736" y="2029968"/>
            <a:ext cx="393192" cy="384048"/>
          </a:xfrm>
          <a:prstGeom prst="chevron">
            <a:avLst/>
          </a:prstGeom>
          <a:solidFill>
            <a:srgbClr val="8C969C"/>
          </a:solidFill>
          <a:ln w="12700">
            <a:solidFill>
              <a:srgbClr val="8C969C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5221224" y="1234440"/>
            <a:ext cx="1901952" cy="1874520"/>
          </a:xfrm>
          <a:prstGeom prst="roundRect">
            <a:avLst>
              <a:gd name="adj" fmla="val 3902"/>
            </a:avLst>
          </a:prstGeom>
          <a:solidFill>
            <a:srgbClr val="EAF5FB"/>
          </a:solidFill>
          <a:ln w="10160">
            <a:solidFill>
              <a:srgbClr val="2D9CDB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5385816" y="1399032"/>
            <a:ext cx="438912" cy="347472"/>
          </a:xfrm>
          <a:prstGeom prst="roundRect">
            <a:avLst>
              <a:gd name="adj" fmla="val 21053"/>
            </a:avLst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22" name="Text 19"/>
          <p:cNvSpPr txBox="1"/>
          <p:nvPr/>
        </p:nvSpPr>
        <p:spPr>
          <a:xfrm>
            <a:off x="5385816" y="1399032"/>
            <a:ext cx="438912" cy="3474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3</a:t>
            </a:r>
            <a:endParaRPr lang="en-US" sz="1200" dirty="0"/>
          </a:p>
        </p:txBody>
      </p:sp>
      <p:sp>
        <p:nvSpPr>
          <p:cNvPr id="23" name="Text 20"/>
          <p:cNvSpPr txBox="1"/>
          <p:nvPr/>
        </p:nvSpPr>
        <p:spPr>
          <a:xfrm>
            <a:off x="5934456" y="1353312"/>
            <a:ext cx="1033272" cy="4572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方法</a:t>
            </a:r>
            <a:endParaRPr lang="en-US" sz="1600" dirty="0"/>
          </a:p>
        </p:txBody>
      </p:sp>
      <p:sp>
        <p:nvSpPr>
          <p:cNvPr id="24" name="Text 21"/>
          <p:cNvSpPr txBox="1"/>
          <p:nvPr/>
        </p:nvSpPr>
        <p:spPr>
          <a:xfrm>
            <a:off x="5422392" y="1874520"/>
            <a:ext cx="1499616" cy="108813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读、做、测、写、改</a:t>
            </a:r>
            <a:endParaRPr lang="en-US" sz="1300" dirty="0"/>
          </a:p>
        </p:txBody>
      </p:sp>
      <p:sp>
        <p:nvSpPr>
          <p:cNvPr id="25" name="Shape 22"/>
          <p:cNvSpPr/>
          <p:nvPr/>
        </p:nvSpPr>
        <p:spPr>
          <a:xfrm>
            <a:off x="7104888" y="2029968"/>
            <a:ext cx="393192" cy="384048"/>
          </a:xfrm>
          <a:prstGeom prst="chevron">
            <a:avLst/>
          </a:prstGeom>
          <a:solidFill>
            <a:srgbClr val="8C969C"/>
          </a:solidFill>
          <a:ln w="12700">
            <a:solidFill>
              <a:srgbClr val="8C969C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7580376" y="1234440"/>
            <a:ext cx="1901952" cy="1874520"/>
          </a:xfrm>
          <a:prstGeom prst="roundRect">
            <a:avLst>
              <a:gd name="adj" fmla="val 3902"/>
            </a:avLst>
          </a:prstGeom>
          <a:solidFill>
            <a:srgbClr val="EAF5FB"/>
          </a:solidFill>
          <a:ln w="10160">
            <a:solidFill>
              <a:srgbClr val="2D9CDB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7744968" y="1399032"/>
            <a:ext cx="438912" cy="347472"/>
          </a:xfrm>
          <a:prstGeom prst="roundRect">
            <a:avLst>
              <a:gd name="adj" fmla="val 21053"/>
            </a:avLst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28" name="Text 25"/>
          <p:cNvSpPr txBox="1"/>
          <p:nvPr/>
        </p:nvSpPr>
        <p:spPr>
          <a:xfrm>
            <a:off x="7744968" y="1399032"/>
            <a:ext cx="438912" cy="3474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4</a:t>
            </a:r>
            <a:endParaRPr lang="en-US" sz="1200" dirty="0"/>
          </a:p>
        </p:txBody>
      </p:sp>
      <p:sp>
        <p:nvSpPr>
          <p:cNvPr id="29" name="Text 26"/>
          <p:cNvSpPr txBox="1"/>
          <p:nvPr/>
        </p:nvSpPr>
        <p:spPr>
          <a:xfrm>
            <a:off x="8293608" y="1353312"/>
            <a:ext cx="1033272" cy="4572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选择</a:t>
            </a:r>
            <a:endParaRPr lang="en-US" sz="1600" dirty="0"/>
          </a:p>
        </p:txBody>
      </p:sp>
      <p:sp>
        <p:nvSpPr>
          <p:cNvPr id="30" name="Text 27"/>
          <p:cNvSpPr txBox="1"/>
          <p:nvPr/>
        </p:nvSpPr>
        <p:spPr>
          <a:xfrm>
            <a:off x="7781544" y="1874520"/>
            <a:ext cx="1499616" cy="108813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按研究类型匹配证据</a:t>
            </a:r>
            <a:endParaRPr lang="en-US" sz="1300" dirty="0"/>
          </a:p>
        </p:txBody>
      </p:sp>
      <p:sp>
        <p:nvSpPr>
          <p:cNvPr id="31" name="Shape 28"/>
          <p:cNvSpPr/>
          <p:nvPr/>
        </p:nvSpPr>
        <p:spPr>
          <a:xfrm>
            <a:off x="9464040" y="2029968"/>
            <a:ext cx="393192" cy="384048"/>
          </a:xfrm>
          <a:prstGeom prst="chevron">
            <a:avLst/>
          </a:prstGeom>
          <a:solidFill>
            <a:srgbClr val="8C969C"/>
          </a:solidFill>
          <a:ln w="12700">
            <a:solidFill>
              <a:srgbClr val="8C969C"/>
            </a:solidFill>
            <a:prstDash val="solid"/>
          </a:ln>
        </p:spPr>
      </p:sp>
      <p:sp>
        <p:nvSpPr>
          <p:cNvPr id="32" name="Shape 29"/>
          <p:cNvSpPr/>
          <p:nvPr/>
        </p:nvSpPr>
        <p:spPr>
          <a:xfrm>
            <a:off x="9939528" y="1234440"/>
            <a:ext cx="1901952" cy="1874520"/>
          </a:xfrm>
          <a:prstGeom prst="roundRect">
            <a:avLst>
              <a:gd name="adj" fmla="val 3902"/>
            </a:avLst>
          </a:prstGeom>
          <a:solidFill>
            <a:srgbClr val="EAF5EC"/>
          </a:solidFill>
          <a:ln w="10160">
            <a:solidFill>
              <a:srgbClr val="5AA469"/>
            </a:solidFill>
            <a:prstDash val="solid"/>
          </a:ln>
        </p:spPr>
      </p:sp>
      <p:sp>
        <p:nvSpPr>
          <p:cNvPr id="33" name="Shape 30"/>
          <p:cNvSpPr/>
          <p:nvPr/>
        </p:nvSpPr>
        <p:spPr>
          <a:xfrm>
            <a:off x="10104120" y="1399032"/>
            <a:ext cx="438912" cy="347472"/>
          </a:xfrm>
          <a:prstGeom prst="roundRect">
            <a:avLst>
              <a:gd name="adj" fmla="val 21053"/>
            </a:avLst>
          </a:prstGeom>
          <a:solidFill>
            <a:srgbClr val="5AA469"/>
          </a:solidFill>
          <a:ln w="12700">
            <a:solidFill>
              <a:srgbClr val="5AA469"/>
            </a:solidFill>
            <a:prstDash val="solid"/>
          </a:ln>
        </p:spPr>
      </p:sp>
      <p:sp>
        <p:nvSpPr>
          <p:cNvPr id="34" name="Text 31"/>
          <p:cNvSpPr txBox="1"/>
          <p:nvPr/>
        </p:nvSpPr>
        <p:spPr>
          <a:xfrm>
            <a:off x="10104120" y="1399032"/>
            <a:ext cx="438912" cy="3474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5</a:t>
            </a:r>
            <a:endParaRPr lang="en-US" sz="1200" dirty="0"/>
          </a:p>
        </p:txBody>
      </p:sp>
      <p:sp>
        <p:nvSpPr>
          <p:cNvPr id="35" name="Text 32"/>
          <p:cNvSpPr txBox="1"/>
          <p:nvPr/>
        </p:nvSpPr>
        <p:spPr>
          <a:xfrm>
            <a:off x="10652760" y="1353312"/>
            <a:ext cx="1033272" cy="4572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行动</a:t>
            </a:r>
            <a:endParaRPr lang="en-US" sz="1600" dirty="0"/>
          </a:p>
        </p:txBody>
      </p:sp>
      <p:sp>
        <p:nvSpPr>
          <p:cNvPr id="36" name="Text 33"/>
          <p:cNvSpPr txBox="1"/>
          <p:nvPr/>
        </p:nvSpPr>
        <p:spPr>
          <a:xfrm>
            <a:off x="10140696" y="1874520"/>
            <a:ext cx="1499616" cy="108813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完成一次研究闭环</a:t>
            </a:r>
            <a:endParaRPr lang="en-US" sz="1300" dirty="0"/>
          </a:p>
        </p:txBody>
      </p:sp>
      <p:sp>
        <p:nvSpPr>
          <p:cNvPr id="37" name="Shape 34"/>
          <p:cNvSpPr/>
          <p:nvPr/>
        </p:nvSpPr>
        <p:spPr>
          <a:xfrm>
            <a:off x="777240" y="3931920"/>
            <a:ext cx="10652760" cy="1417320"/>
          </a:xfrm>
          <a:prstGeom prst="roundRect">
            <a:avLst>
              <a:gd name="adj" fmla="val 5161"/>
            </a:avLst>
          </a:prstGeom>
          <a:solidFill>
            <a:srgbClr val="FBF2E5"/>
          </a:solidFill>
          <a:ln w="10160">
            <a:solidFill>
              <a:srgbClr val="E59B35"/>
            </a:solidFill>
            <a:prstDash val="solid"/>
          </a:ln>
        </p:spPr>
      </p:sp>
      <p:sp>
        <p:nvSpPr>
          <p:cNvPr id="38" name="Text 35"/>
          <p:cNvSpPr txBox="1"/>
          <p:nvPr/>
        </p:nvSpPr>
        <p:spPr>
          <a:xfrm>
            <a:off x="1097280" y="4160520"/>
            <a:ext cx="1417320" cy="4114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E59B35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课后任务</a:t>
            </a:r>
            <a:endParaRPr lang="en-US" sz="2000" dirty="0"/>
          </a:p>
        </p:txBody>
      </p:sp>
      <p:sp>
        <p:nvSpPr>
          <p:cNvPr id="39" name="Text 36"/>
          <p:cNvSpPr txBox="1"/>
          <p:nvPr/>
        </p:nvSpPr>
        <p:spPr>
          <a:xfrm>
            <a:off x="2697480" y="4041648"/>
            <a:ext cx="8366760" cy="7132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写一张“研究兴趣卡”：我关注的对象 / 一个真实问题 / 为什么值得解决 / 我已有的基础 / 下一步准备查什么。</a:t>
            </a:r>
            <a:endParaRPr lang="en-US" sz="1700" dirty="0"/>
          </a:p>
        </p:txBody>
      </p:sp>
      <p:sp>
        <p:nvSpPr>
          <p:cNvPr id="40" name="Text 37"/>
          <p:cNvSpPr txBox="1"/>
          <p:nvPr/>
        </p:nvSpPr>
        <p:spPr>
          <a:xfrm>
            <a:off x="1051560" y="5806440"/>
            <a:ext cx="10104120" cy="3840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2D9CD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下一讲：把兴趣变成可检索、可比较、可形成问题的文献阅读行动。</a:t>
            </a:r>
            <a:endParaRPr lang="en-US" sz="1700" dirty="0"/>
          </a:p>
        </p:txBody>
      </p:sp>
      <p:sp>
        <p:nvSpPr>
          <p:cNvPr id="41" name="Text 38"/>
          <p:cNvSpPr txBox="1"/>
          <p:nvPr/>
        </p:nvSpPr>
        <p:spPr>
          <a:xfrm>
            <a:off x="502920" y="6382512"/>
            <a:ext cx="11064240" cy="20116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050" i="1" dirty="0">
                <a:solidFill>
                  <a:srgbClr val="4D555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本讲内容依据用户提供的《1-引言》文档，并与课程第2、3讲的能力链衔接。</a:t>
            </a:r>
            <a:endParaRPr lang="en-US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ppt-template-media/image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6304" y="91440"/>
            <a:ext cx="301752" cy="301752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46304" y="448056"/>
            <a:ext cx="11905488" cy="0"/>
          </a:xfrm>
          <a:prstGeom prst="line">
            <a:avLst/>
          </a:prstGeom>
          <a:noFill/>
          <a:ln w="13970">
            <a:solidFill>
              <a:srgbClr val="2D9CDB"/>
            </a:solidFill>
            <a:prstDash val="solid"/>
          </a:ln>
        </p:spPr>
      </p:sp>
      <p:sp>
        <p:nvSpPr>
          <p:cNvPr id="4" name="Text 1"/>
          <p:cNvSpPr txBox="1"/>
          <p:nvPr/>
        </p:nvSpPr>
        <p:spPr>
          <a:xfrm>
            <a:off x="603504" y="91440"/>
            <a:ext cx="10789920" cy="3840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什么是重要的问题？</a:t>
            </a:r>
            <a:endParaRPr lang="en-US" sz="2600" dirty="0"/>
          </a:p>
        </p:txBody>
      </p:sp>
      <p:sp>
        <p:nvSpPr>
          <p:cNvPr id="5" name="Shape 2"/>
          <p:cNvSpPr/>
          <p:nvPr/>
        </p:nvSpPr>
        <p:spPr>
          <a:xfrm>
            <a:off x="0" y="6647688"/>
            <a:ext cx="12191695" cy="210312"/>
          </a:xfrm>
          <a:prstGeom prst="rect">
            <a:avLst/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6" name="Text 3"/>
          <p:cNvSpPr txBox="1"/>
          <p:nvPr/>
        </p:nvSpPr>
        <p:spPr>
          <a:xfrm>
            <a:off x="164592" y="6652260"/>
            <a:ext cx="2011680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950" i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科研引言</a:t>
            </a:r>
            <a:endParaRPr lang="en-US" sz="950" dirty="0"/>
          </a:p>
        </p:txBody>
      </p:sp>
      <p:sp>
        <p:nvSpPr>
          <p:cNvPr id="7" name="Text 4"/>
          <p:cNvSpPr txBox="1"/>
          <p:nvPr/>
        </p:nvSpPr>
        <p:spPr>
          <a:xfrm>
            <a:off x="10881360" y="6652260"/>
            <a:ext cx="1051560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r" indent="0" marL="0">
              <a:buNone/>
            </a:pPr>
            <a:r>
              <a:rPr lang="en-US" sz="950" i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Slide 5</a:t>
            </a:r>
            <a:endParaRPr lang="en-US" sz="950" dirty="0"/>
          </a:p>
        </p:txBody>
      </p:sp>
      <p:sp>
        <p:nvSpPr>
          <p:cNvPr id="8" name="Shape 5"/>
          <p:cNvSpPr/>
          <p:nvPr/>
        </p:nvSpPr>
        <p:spPr>
          <a:xfrm>
            <a:off x="777240" y="1143000"/>
            <a:ext cx="3337560" cy="3246120"/>
          </a:xfrm>
          <a:prstGeom prst="roundRect">
            <a:avLst>
              <a:gd name="adj" fmla="val 2254"/>
            </a:avLst>
          </a:prstGeom>
          <a:solidFill>
            <a:srgbClr val="EAF5FB"/>
          </a:solidFill>
          <a:ln w="10160">
            <a:solidFill>
              <a:srgbClr val="2D9CDB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941832" y="1307592"/>
            <a:ext cx="438912" cy="347472"/>
          </a:xfrm>
          <a:prstGeom prst="roundRect">
            <a:avLst>
              <a:gd name="adj" fmla="val 21053"/>
            </a:avLst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10" name="Text 7"/>
          <p:cNvSpPr txBox="1"/>
          <p:nvPr/>
        </p:nvSpPr>
        <p:spPr>
          <a:xfrm>
            <a:off x="941832" y="1307592"/>
            <a:ext cx="438912" cy="3474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01</a:t>
            </a:r>
            <a:endParaRPr lang="en-US" sz="1200" dirty="0"/>
          </a:p>
        </p:txBody>
      </p:sp>
      <p:sp>
        <p:nvSpPr>
          <p:cNvPr id="11" name="Text 8"/>
          <p:cNvSpPr txBox="1"/>
          <p:nvPr/>
        </p:nvSpPr>
        <p:spPr>
          <a:xfrm>
            <a:off x="1490472" y="1261872"/>
            <a:ext cx="2468880" cy="4572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共性</a:t>
            </a:r>
            <a:endParaRPr lang="en-US" sz="2100" dirty="0"/>
          </a:p>
        </p:txBody>
      </p:sp>
      <p:sp>
        <p:nvSpPr>
          <p:cNvPr id="12" name="Text 9"/>
          <p:cNvSpPr txBox="1"/>
          <p:nvPr/>
        </p:nvSpPr>
        <p:spPr>
          <a:xfrm>
            <a:off x="978408" y="1783080"/>
            <a:ext cx="2935224" cy="245973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问题不是只出现在一个样本、一次运行或一个人身上，而是反复出现在一类场景。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4434840" y="1143000"/>
            <a:ext cx="3337560" cy="3246120"/>
          </a:xfrm>
          <a:prstGeom prst="roundRect">
            <a:avLst>
              <a:gd name="adj" fmla="val 2254"/>
            </a:avLst>
          </a:prstGeom>
          <a:solidFill>
            <a:srgbClr val="EAF5EC"/>
          </a:solidFill>
          <a:ln w="10160">
            <a:solidFill>
              <a:srgbClr val="5AA469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4599432" y="1307592"/>
            <a:ext cx="438912" cy="347472"/>
          </a:xfrm>
          <a:prstGeom prst="roundRect">
            <a:avLst>
              <a:gd name="adj" fmla="val 21053"/>
            </a:avLst>
          </a:prstGeom>
          <a:solidFill>
            <a:srgbClr val="5AA469"/>
          </a:solidFill>
          <a:ln w="12700">
            <a:solidFill>
              <a:srgbClr val="5AA469"/>
            </a:solidFill>
            <a:prstDash val="solid"/>
          </a:ln>
        </p:spPr>
      </p:sp>
      <p:sp>
        <p:nvSpPr>
          <p:cNvPr id="15" name="Text 12"/>
          <p:cNvSpPr txBox="1"/>
          <p:nvPr/>
        </p:nvSpPr>
        <p:spPr>
          <a:xfrm>
            <a:off x="4599432" y="1307592"/>
            <a:ext cx="438912" cy="3474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02</a:t>
            </a:r>
            <a:endParaRPr lang="en-US" sz="1200" dirty="0"/>
          </a:p>
        </p:txBody>
      </p:sp>
      <p:sp>
        <p:nvSpPr>
          <p:cNvPr id="16" name="Text 13"/>
          <p:cNvSpPr txBox="1"/>
          <p:nvPr/>
        </p:nvSpPr>
        <p:spPr>
          <a:xfrm>
            <a:off x="5148072" y="1261872"/>
            <a:ext cx="2468880" cy="4572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基础</a:t>
            </a:r>
            <a:endParaRPr lang="en-US" sz="2100" dirty="0"/>
          </a:p>
        </p:txBody>
      </p:sp>
      <p:sp>
        <p:nvSpPr>
          <p:cNvPr id="17" name="Text 14"/>
          <p:cNvSpPr txBox="1"/>
          <p:nvPr/>
        </p:nvSpPr>
        <p:spPr>
          <a:xfrm>
            <a:off x="4636008" y="1783080"/>
            <a:ext cx="2935224" cy="245973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问题触及模型、系统、算法或用户行为中的关键能力，而不是表面装饰。</a:t>
            </a:r>
            <a:endParaRPr lang="en-US" sz="1600" dirty="0"/>
          </a:p>
        </p:txBody>
      </p:sp>
      <p:sp>
        <p:nvSpPr>
          <p:cNvPr id="18" name="Shape 15"/>
          <p:cNvSpPr/>
          <p:nvPr/>
        </p:nvSpPr>
        <p:spPr>
          <a:xfrm>
            <a:off x="8092440" y="1143000"/>
            <a:ext cx="3337560" cy="3246120"/>
          </a:xfrm>
          <a:prstGeom prst="roundRect">
            <a:avLst>
              <a:gd name="adj" fmla="val 2254"/>
            </a:avLst>
          </a:prstGeom>
          <a:solidFill>
            <a:srgbClr val="FBF2E5"/>
          </a:solidFill>
          <a:ln w="10160">
            <a:solidFill>
              <a:srgbClr val="E59B35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8257032" y="1307592"/>
            <a:ext cx="438912" cy="347472"/>
          </a:xfrm>
          <a:prstGeom prst="roundRect">
            <a:avLst>
              <a:gd name="adj" fmla="val 21053"/>
            </a:avLst>
          </a:prstGeom>
          <a:solidFill>
            <a:srgbClr val="E59B35"/>
          </a:solidFill>
          <a:ln w="12700">
            <a:solidFill>
              <a:srgbClr val="E59B35"/>
            </a:solidFill>
            <a:prstDash val="solid"/>
          </a:ln>
        </p:spPr>
      </p:sp>
      <p:sp>
        <p:nvSpPr>
          <p:cNvPr id="20" name="Text 17"/>
          <p:cNvSpPr txBox="1"/>
          <p:nvPr/>
        </p:nvSpPr>
        <p:spPr>
          <a:xfrm>
            <a:off x="8257032" y="1307592"/>
            <a:ext cx="438912" cy="3474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03</a:t>
            </a:r>
            <a:endParaRPr lang="en-US" sz="1200" dirty="0"/>
          </a:p>
        </p:txBody>
      </p:sp>
      <p:sp>
        <p:nvSpPr>
          <p:cNvPr id="21" name="Text 18"/>
          <p:cNvSpPr txBox="1"/>
          <p:nvPr/>
        </p:nvSpPr>
        <p:spPr>
          <a:xfrm>
            <a:off x="8805672" y="1261872"/>
            <a:ext cx="2468880" cy="4572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高价值</a:t>
            </a:r>
            <a:endParaRPr lang="en-US" sz="2100" dirty="0"/>
          </a:p>
        </p:txBody>
      </p:sp>
      <p:sp>
        <p:nvSpPr>
          <p:cNvPr id="22" name="Text 19"/>
          <p:cNvSpPr txBox="1"/>
          <p:nvPr/>
        </p:nvSpPr>
        <p:spPr>
          <a:xfrm>
            <a:off x="8293608" y="1783080"/>
            <a:ext cx="2935224" cy="245973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解决问题能够显著改善效果、效率、成本、安全、体验或知识理解。</a:t>
            </a:r>
            <a:endParaRPr lang="en-US" sz="1600" dirty="0"/>
          </a:p>
        </p:txBody>
      </p:sp>
      <p:sp>
        <p:nvSpPr>
          <p:cNvPr id="23" name="Shape 20"/>
          <p:cNvSpPr/>
          <p:nvPr/>
        </p:nvSpPr>
        <p:spPr>
          <a:xfrm>
            <a:off x="1417320" y="4892040"/>
            <a:ext cx="9372600" cy="822960"/>
          </a:xfrm>
          <a:prstGeom prst="roundRect">
            <a:avLst>
              <a:gd name="adj" fmla="val 8889"/>
            </a:avLst>
          </a:prstGeom>
          <a:solidFill>
            <a:srgbClr val="F7F9FA"/>
          </a:solidFill>
          <a:ln w="10160">
            <a:solidFill>
              <a:srgbClr val="C8D5DC"/>
            </a:solidFill>
            <a:prstDash val="solid"/>
          </a:ln>
        </p:spPr>
      </p:sp>
      <p:sp>
        <p:nvSpPr>
          <p:cNvPr id="24" name="Text 21"/>
          <p:cNvSpPr txBox="1"/>
          <p:nvPr/>
        </p:nvSpPr>
        <p:spPr>
          <a:xfrm>
            <a:off x="1691640" y="5084064"/>
            <a:ext cx="8823960" cy="4114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重要性不是口号：需要规模数据、真实案例、文献共识或成本估算来支持。</a:t>
            </a:r>
            <a:endParaRPr lang="en-US" sz="17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ppt-template-media/image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6304" y="91440"/>
            <a:ext cx="301752" cy="301752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46304" y="448056"/>
            <a:ext cx="11905488" cy="0"/>
          </a:xfrm>
          <a:prstGeom prst="line">
            <a:avLst/>
          </a:prstGeom>
          <a:noFill/>
          <a:ln w="13970">
            <a:solidFill>
              <a:srgbClr val="2D9CDB"/>
            </a:solidFill>
            <a:prstDash val="solid"/>
          </a:ln>
        </p:spPr>
      </p:sp>
      <p:sp>
        <p:nvSpPr>
          <p:cNvPr id="4" name="Text 1"/>
          <p:cNvSpPr txBox="1"/>
          <p:nvPr/>
        </p:nvSpPr>
        <p:spPr>
          <a:xfrm>
            <a:off x="603504" y="91440"/>
            <a:ext cx="10789920" cy="3840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什么是有原则的方法？</a:t>
            </a:r>
            <a:endParaRPr lang="en-US" sz="2600" dirty="0"/>
          </a:p>
        </p:txBody>
      </p:sp>
      <p:sp>
        <p:nvSpPr>
          <p:cNvPr id="5" name="Shape 2"/>
          <p:cNvSpPr/>
          <p:nvPr/>
        </p:nvSpPr>
        <p:spPr>
          <a:xfrm>
            <a:off x="0" y="6647688"/>
            <a:ext cx="12191695" cy="210312"/>
          </a:xfrm>
          <a:prstGeom prst="rect">
            <a:avLst/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6" name="Text 3"/>
          <p:cNvSpPr txBox="1"/>
          <p:nvPr/>
        </p:nvSpPr>
        <p:spPr>
          <a:xfrm>
            <a:off x="164592" y="6652260"/>
            <a:ext cx="2011680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950" i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科研引言</a:t>
            </a:r>
            <a:endParaRPr lang="en-US" sz="950" dirty="0"/>
          </a:p>
        </p:txBody>
      </p:sp>
      <p:sp>
        <p:nvSpPr>
          <p:cNvPr id="7" name="Text 4"/>
          <p:cNvSpPr txBox="1"/>
          <p:nvPr/>
        </p:nvSpPr>
        <p:spPr>
          <a:xfrm>
            <a:off x="10881360" y="6652260"/>
            <a:ext cx="1051560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r" indent="0" marL="0">
              <a:buNone/>
            </a:pPr>
            <a:r>
              <a:rPr lang="en-US" sz="950" i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Slide 6</a:t>
            </a:r>
            <a:endParaRPr lang="en-US" sz="950" dirty="0"/>
          </a:p>
        </p:txBody>
      </p:sp>
      <p:sp>
        <p:nvSpPr>
          <p:cNvPr id="8" name="Shape 5"/>
          <p:cNvSpPr/>
          <p:nvPr/>
        </p:nvSpPr>
        <p:spPr>
          <a:xfrm>
            <a:off x="777240" y="1234440"/>
            <a:ext cx="2514600" cy="3429000"/>
          </a:xfrm>
          <a:prstGeom prst="roundRect">
            <a:avLst>
              <a:gd name="adj" fmla="val 2909"/>
            </a:avLst>
          </a:prstGeom>
          <a:solidFill>
            <a:srgbClr val="EAF5FB"/>
          </a:solidFill>
          <a:ln w="10160">
            <a:solidFill>
              <a:srgbClr val="2D9CDB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941832" y="1399032"/>
            <a:ext cx="438912" cy="347472"/>
          </a:xfrm>
          <a:prstGeom prst="roundRect">
            <a:avLst>
              <a:gd name="adj" fmla="val 21053"/>
            </a:avLst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10" name="Text 7"/>
          <p:cNvSpPr txBox="1"/>
          <p:nvPr/>
        </p:nvSpPr>
        <p:spPr>
          <a:xfrm>
            <a:off x="941832" y="1399032"/>
            <a:ext cx="438912" cy="3474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01</a:t>
            </a:r>
            <a:endParaRPr lang="en-US" sz="1200" dirty="0"/>
          </a:p>
        </p:txBody>
      </p:sp>
      <p:sp>
        <p:nvSpPr>
          <p:cNvPr id="11" name="Text 8"/>
          <p:cNvSpPr txBox="1"/>
          <p:nvPr/>
        </p:nvSpPr>
        <p:spPr>
          <a:xfrm>
            <a:off x="1490472" y="1353312"/>
            <a:ext cx="1645920" cy="4572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9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可泛化</a:t>
            </a:r>
            <a:endParaRPr lang="en-US" sz="1900" dirty="0"/>
          </a:p>
        </p:txBody>
      </p:sp>
      <p:sp>
        <p:nvSpPr>
          <p:cNvPr id="12" name="Text 9"/>
          <p:cNvSpPr txBox="1"/>
          <p:nvPr/>
        </p:nvSpPr>
        <p:spPr>
          <a:xfrm>
            <a:off x="978408" y="1874520"/>
            <a:ext cx="2112264" cy="264261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说明适用条件与边界，而不是只对一个样例“打补丁”。</a:t>
            </a:r>
            <a:endParaRPr lang="en-US" sz="1500" dirty="0"/>
          </a:p>
        </p:txBody>
      </p:sp>
      <p:sp>
        <p:nvSpPr>
          <p:cNvPr id="13" name="Shape 10"/>
          <p:cNvSpPr/>
          <p:nvPr/>
        </p:nvSpPr>
        <p:spPr>
          <a:xfrm>
            <a:off x="3593592" y="1234440"/>
            <a:ext cx="2514600" cy="3429000"/>
          </a:xfrm>
          <a:prstGeom prst="roundRect">
            <a:avLst>
              <a:gd name="adj" fmla="val 2909"/>
            </a:avLst>
          </a:prstGeom>
          <a:solidFill>
            <a:srgbClr val="E8F5F2"/>
          </a:solidFill>
          <a:ln w="10160">
            <a:solidFill>
              <a:srgbClr val="2A9D8F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3758184" y="1399032"/>
            <a:ext cx="438912" cy="347472"/>
          </a:xfrm>
          <a:prstGeom prst="roundRect">
            <a:avLst>
              <a:gd name="adj" fmla="val 21053"/>
            </a:avLst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15" name="Text 12"/>
          <p:cNvSpPr txBox="1"/>
          <p:nvPr/>
        </p:nvSpPr>
        <p:spPr>
          <a:xfrm>
            <a:off x="3758184" y="1399032"/>
            <a:ext cx="438912" cy="3474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02</a:t>
            </a:r>
            <a:endParaRPr lang="en-US" sz="1200" dirty="0"/>
          </a:p>
        </p:txBody>
      </p:sp>
      <p:sp>
        <p:nvSpPr>
          <p:cNvPr id="16" name="Text 13"/>
          <p:cNvSpPr txBox="1"/>
          <p:nvPr/>
        </p:nvSpPr>
        <p:spPr>
          <a:xfrm>
            <a:off x="4306824" y="1353312"/>
            <a:ext cx="1645920" cy="4572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9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机理清楚</a:t>
            </a:r>
            <a:endParaRPr lang="en-US" sz="1900" dirty="0"/>
          </a:p>
        </p:txBody>
      </p:sp>
      <p:sp>
        <p:nvSpPr>
          <p:cNvPr id="17" name="Text 14"/>
          <p:cNvSpPr txBox="1"/>
          <p:nvPr/>
        </p:nvSpPr>
        <p:spPr>
          <a:xfrm>
            <a:off x="3794760" y="1874520"/>
            <a:ext cx="2112264" cy="264261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解释什么因素通过什么过程导致结果改变。</a:t>
            </a:r>
            <a:endParaRPr lang="en-US" sz="1500" dirty="0"/>
          </a:p>
        </p:txBody>
      </p:sp>
      <p:sp>
        <p:nvSpPr>
          <p:cNvPr id="18" name="Shape 15"/>
          <p:cNvSpPr/>
          <p:nvPr/>
        </p:nvSpPr>
        <p:spPr>
          <a:xfrm>
            <a:off x="6409944" y="1234440"/>
            <a:ext cx="2514600" cy="3429000"/>
          </a:xfrm>
          <a:prstGeom prst="roundRect">
            <a:avLst>
              <a:gd name="adj" fmla="val 2909"/>
            </a:avLst>
          </a:prstGeom>
          <a:solidFill>
            <a:srgbClr val="EAF5EC"/>
          </a:solidFill>
          <a:ln w="10160">
            <a:solidFill>
              <a:srgbClr val="5AA469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6574536" y="1399032"/>
            <a:ext cx="438912" cy="347472"/>
          </a:xfrm>
          <a:prstGeom prst="roundRect">
            <a:avLst>
              <a:gd name="adj" fmla="val 21053"/>
            </a:avLst>
          </a:prstGeom>
          <a:solidFill>
            <a:srgbClr val="5AA469"/>
          </a:solidFill>
          <a:ln w="12700">
            <a:solidFill>
              <a:srgbClr val="5AA469"/>
            </a:solidFill>
            <a:prstDash val="solid"/>
          </a:ln>
        </p:spPr>
      </p:sp>
      <p:sp>
        <p:nvSpPr>
          <p:cNvPr id="20" name="Text 17"/>
          <p:cNvSpPr txBox="1"/>
          <p:nvPr/>
        </p:nvSpPr>
        <p:spPr>
          <a:xfrm>
            <a:off x="6574536" y="1399032"/>
            <a:ext cx="438912" cy="3474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03</a:t>
            </a:r>
            <a:endParaRPr lang="en-US" sz="1200" dirty="0"/>
          </a:p>
        </p:txBody>
      </p:sp>
      <p:sp>
        <p:nvSpPr>
          <p:cNvPr id="21" name="Text 18"/>
          <p:cNvSpPr txBox="1"/>
          <p:nvPr/>
        </p:nvSpPr>
        <p:spPr>
          <a:xfrm>
            <a:off x="7123176" y="1353312"/>
            <a:ext cx="1645920" cy="4572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9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理论严谨</a:t>
            </a:r>
            <a:endParaRPr lang="en-US" sz="1900" dirty="0"/>
          </a:p>
        </p:txBody>
      </p:sp>
      <p:sp>
        <p:nvSpPr>
          <p:cNvPr id="22" name="Text 19"/>
          <p:cNvSpPr txBox="1"/>
          <p:nvPr/>
        </p:nvSpPr>
        <p:spPr>
          <a:xfrm>
            <a:off x="6611112" y="1874520"/>
            <a:ext cx="2112264" cy="264261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定义、假设、推导或复杂度前后一致。</a:t>
            </a:r>
            <a:endParaRPr lang="en-US" sz="1500" dirty="0"/>
          </a:p>
        </p:txBody>
      </p:sp>
      <p:sp>
        <p:nvSpPr>
          <p:cNvPr id="23" name="Shape 20"/>
          <p:cNvSpPr/>
          <p:nvPr/>
        </p:nvSpPr>
        <p:spPr>
          <a:xfrm>
            <a:off x="9226296" y="1234440"/>
            <a:ext cx="2514600" cy="3429000"/>
          </a:xfrm>
          <a:prstGeom prst="roundRect">
            <a:avLst>
              <a:gd name="adj" fmla="val 2909"/>
            </a:avLst>
          </a:prstGeom>
          <a:solidFill>
            <a:srgbClr val="FBF2E5"/>
          </a:solidFill>
          <a:ln w="10160">
            <a:solidFill>
              <a:srgbClr val="E59B35"/>
            </a:solidFill>
            <a:prstDash val="solid"/>
          </a:ln>
        </p:spPr>
      </p:sp>
      <p:sp>
        <p:nvSpPr>
          <p:cNvPr id="24" name="Shape 21"/>
          <p:cNvSpPr/>
          <p:nvPr/>
        </p:nvSpPr>
        <p:spPr>
          <a:xfrm>
            <a:off x="9390888" y="1399032"/>
            <a:ext cx="438912" cy="347472"/>
          </a:xfrm>
          <a:prstGeom prst="roundRect">
            <a:avLst>
              <a:gd name="adj" fmla="val 21053"/>
            </a:avLst>
          </a:prstGeom>
          <a:solidFill>
            <a:srgbClr val="E59B35"/>
          </a:solidFill>
          <a:ln w="12700">
            <a:solidFill>
              <a:srgbClr val="E59B35"/>
            </a:solidFill>
            <a:prstDash val="solid"/>
          </a:ln>
        </p:spPr>
      </p:sp>
      <p:sp>
        <p:nvSpPr>
          <p:cNvPr id="25" name="Text 22"/>
          <p:cNvSpPr txBox="1"/>
          <p:nvPr/>
        </p:nvSpPr>
        <p:spPr>
          <a:xfrm>
            <a:off x="9390888" y="1399032"/>
            <a:ext cx="438912" cy="3474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04</a:t>
            </a:r>
            <a:endParaRPr lang="en-US" sz="1200" dirty="0"/>
          </a:p>
        </p:txBody>
      </p:sp>
      <p:sp>
        <p:nvSpPr>
          <p:cNvPr id="26" name="Text 23"/>
          <p:cNvSpPr txBox="1"/>
          <p:nvPr/>
        </p:nvSpPr>
        <p:spPr>
          <a:xfrm>
            <a:off x="9939528" y="1353312"/>
            <a:ext cx="1645920" cy="4572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9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证据充分</a:t>
            </a:r>
            <a:endParaRPr lang="en-US" sz="1900" dirty="0"/>
          </a:p>
        </p:txBody>
      </p:sp>
      <p:sp>
        <p:nvSpPr>
          <p:cNvPr id="27" name="Text 24"/>
          <p:cNvSpPr txBox="1"/>
          <p:nvPr/>
        </p:nvSpPr>
        <p:spPr>
          <a:xfrm>
            <a:off x="9427464" y="1874520"/>
            <a:ext cx="2112264" cy="264261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实验、证明或研究设计直接对应主要主张。</a:t>
            </a:r>
            <a:endParaRPr lang="en-US" sz="1500" dirty="0"/>
          </a:p>
        </p:txBody>
      </p:sp>
      <p:sp>
        <p:nvSpPr>
          <p:cNvPr id="28" name="Text 25"/>
          <p:cNvSpPr txBox="1"/>
          <p:nvPr/>
        </p:nvSpPr>
        <p:spPr>
          <a:xfrm>
            <a:off x="1143000" y="5166360"/>
            <a:ext cx="9875520" cy="4572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2D9CD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Principled ≠ 复杂；简单方法只要作用机理清楚、证据可靠，同样可以是好研究。</a:t>
            </a:r>
            <a:endParaRPr lang="en-US" sz="1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ppt-template-media/image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6304" y="91440"/>
            <a:ext cx="301752" cy="301752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46304" y="448056"/>
            <a:ext cx="11905488" cy="0"/>
          </a:xfrm>
          <a:prstGeom prst="line">
            <a:avLst/>
          </a:prstGeom>
          <a:noFill/>
          <a:ln w="13970">
            <a:solidFill>
              <a:srgbClr val="2D9CDB"/>
            </a:solidFill>
            <a:prstDash val="solid"/>
          </a:ln>
        </p:spPr>
      </p:sp>
      <p:sp>
        <p:nvSpPr>
          <p:cNvPr id="4" name="Text 1"/>
          <p:cNvSpPr txBox="1"/>
          <p:nvPr/>
        </p:nvSpPr>
        <p:spPr>
          <a:xfrm>
            <a:off x="603504" y="91440"/>
            <a:ext cx="10789920" cy="3840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研究质量不是单一指标，而是一条完整逻辑链</a:t>
            </a:r>
            <a:endParaRPr lang="en-US" sz="2600" dirty="0"/>
          </a:p>
        </p:txBody>
      </p:sp>
      <p:sp>
        <p:nvSpPr>
          <p:cNvPr id="5" name="Shape 2"/>
          <p:cNvSpPr/>
          <p:nvPr/>
        </p:nvSpPr>
        <p:spPr>
          <a:xfrm>
            <a:off x="0" y="6647688"/>
            <a:ext cx="12191695" cy="210312"/>
          </a:xfrm>
          <a:prstGeom prst="rect">
            <a:avLst/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6" name="Text 3"/>
          <p:cNvSpPr txBox="1"/>
          <p:nvPr/>
        </p:nvSpPr>
        <p:spPr>
          <a:xfrm>
            <a:off x="164592" y="6652260"/>
            <a:ext cx="2011680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950" i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科研引言</a:t>
            </a:r>
            <a:endParaRPr lang="en-US" sz="950" dirty="0"/>
          </a:p>
        </p:txBody>
      </p:sp>
      <p:sp>
        <p:nvSpPr>
          <p:cNvPr id="7" name="Text 4"/>
          <p:cNvSpPr txBox="1"/>
          <p:nvPr/>
        </p:nvSpPr>
        <p:spPr>
          <a:xfrm>
            <a:off x="10881360" y="6652260"/>
            <a:ext cx="1051560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r" indent="0" marL="0">
              <a:buNone/>
            </a:pPr>
            <a:r>
              <a:rPr lang="en-US" sz="950" i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Slide 7</a:t>
            </a:r>
            <a:endParaRPr lang="en-US" sz="950" dirty="0"/>
          </a:p>
        </p:txBody>
      </p:sp>
      <p:sp>
        <p:nvSpPr>
          <p:cNvPr id="8" name="Shape 5"/>
          <p:cNvSpPr/>
          <p:nvPr/>
        </p:nvSpPr>
        <p:spPr>
          <a:xfrm>
            <a:off x="548640" y="1920240"/>
            <a:ext cx="1874520" cy="1600200"/>
          </a:xfrm>
          <a:prstGeom prst="roundRect">
            <a:avLst>
              <a:gd name="adj" fmla="val 4571"/>
            </a:avLst>
          </a:prstGeom>
          <a:solidFill>
            <a:srgbClr val="F8F2F2"/>
          </a:solidFill>
          <a:ln w="10160">
            <a:solidFill>
              <a:srgbClr val="D95C5C"/>
            </a:solidFill>
            <a:prstDash val="solid"/>
          </a:ln>
        </p:spPr>
      </p:sp>
      <p:sp>
        <p:nvSpPr>
          <p:cNvPr id="9" name="Text 6"/>
          <p:cNvSpPr txBox="1"/>
          <p:nvPr/>
        </p:nvSpPr>
        <p:spPr>
          <a:xfrm>
            <a:off x="749808" y="2066544"/>
            <a:ext cx="1472184" cy="3840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D95C5C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问题</a:t>
            </a:r>
            <a:endParaRPr lang="en-US" sz="2000" dirty="0"/>
          </a:p>
        </p:txBody>
      </p:sp>
      <p:sp>
        <p:nvSpPr>
          <p:cNvPr id="10" name="Text 7"/>
          <p:cNvSpPr txBox="1"/>
          <p:nvPr/>
        </p:nvSpPr>
        <p:spPr>
          <a:xfrm>
            <a:off x="749808" y="2514600"/>
            <a:ext cx="1472184" cy="8503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值得解决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2423160" y="2487168"/>
            <a:ext cx="393192" cy="384048"/>
          </a:xfrm>
          <a:prstGeom prst="chevron">
            <a:avLst/>
          </a:prstGeom>
          <a:solidFill>
            <a:srgbClr val="8C969C"/>
          </a:solidFill>
          <a:ln w="12700">
            <a:solidFill>
              <a:srgbClr val="8C969C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2880360" y="1920240"/>
            <a:ext cx="1874520" cy="1600200"/>
          </a:xfrm>
          <a:prstGeom prst="roundRect">
            <a:avLst>
              <a:gd name="adj" fmla="val 4571"/>
            </a:avLst>
          </a:prstGeom>
          <a:solidFill>
            <a:srgbClr val="F1F7F6"/>
          </a:solidFill>
          <a:ln w="10160">
            <a:solidFill>
              <a:srgbClr val="E59B35"/>
            </a:solidFill>
            <a:prstDash val="solid"/>
          </a:ln>
        </p:spPr>
      </p:sp>
      <p:sp>
        <p:nvSpPr>
          <p:cNvPr id="13" name="Text 10"/>
          <p:cNvSpPr txBox="1"/>
          <p:nvPr/>
        </p:nvSpPr>
        <p:spPr>
          <a:xfrm>
            <a:off x="3081528" y="2066544"/>
            <a:ext cx="1472184" cy="3840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E59B35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机理</a:t>
            </a:r>
            <a:endParaRPr lang="en-US" sz="2000" dirty="0"/>
          </a:p>
        </p:txBody>
      </p:sp>
      <p:sp>
        <p:nvSpPr>
          <p:cNvPr id="14" name="Text 11"/>
          <p:cNvSpPr txBox="1"/>
          <p:nvPr/>
        </p:nvSpPr>
        <p:spPr>
          <a:xfrm>
            <a:off x="3081528" y="2514600"/>
            <a:ext cx="1472184" cy="8503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解释原因</a:t>
            </a:r>
            <a:endParaRPr lang="en-US" sz="1300" dirty="0"/>
          </a:p>
        </p:txBody>
      </p:sp>
      <p:sp>
        <p:nvSpPr>
          <p:cNvPr id="15" name="Shape 12"/>
          <p:cNvSpPr/>
          <p:nvPr/>
        </p:nvSpPr>
        <p:spPr>
          <a:xfrm>
            <a:off x="4754880" y="2487168"/>
            <a:ext cx="393192" cy="384048"/>
          </a:xfrm>
          <a:prstGeom prst="chevron">
            <a:avLst/>
          </a:prstGeom>
          <a:solidFill>
            <a:srgbClr val="8C969C"/>
          </a:solidFill>
          <a:ln w="12700">
            <a:solidFill>
              <a:srgbClr val="8C969C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5212080" y="1920240"/>
            <a:ext cx="1874520" cy="1600200"/>
          </a:xfrm>
          <a:prstGeom prst="roundRect">
            <a:avLst>
              <a:gd name="adj" fmla="val 4571"/>
            </a:avLst>
          </a:prstGeom>
          <a:solidFill>
            <a:srgbClr val="F8F2F2"/>
          </a:solidFill>
          <a:ln w="10160">
            <a:solidFill>
              <a:srgbClr val="2D9CDB"/>
            </a:solidFill>
            <a:prstDash val="solid"/>
          </a:ln>
        </p:spPr>
      </p:sp>
      <p:sp>
        <p:nvSpPr>
          <p:cNvPr id="17" name="Text 14"/>
          <p:cNvSpPr txBox="1"/>
          <p:nvPr/>
        </p:nvSpPr>
        <p:spPr>
          <a:xfrm>
            <a:off x="5413248" y="2066544"/>
            <a:ext cx="1472184" cy="3840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2D9CD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解法</a:t>
            </a:r>
            <a:endParaRPr lang="en-US" sz="2000" dirty="0"/>
          </a:p>
        </p:txBody>
      </p:sp>
      <p:sp>
        <p:nvSpPr>
          <p:cNvPr id="18" name="Text 15"/>
          <p:cNvSpPr txBox="1"/>
          <p:nvPr/>
        </p:nvSpPr>
        <p:spPr>
          <a:xfrm>
            <a:off x="5413248" y="2514600"/>
            <a:ext cx="1472184" cy="8503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作用于关键因素</a:t>
            </a:r>
            <a:endParaRPr lang="en-US" sz="1300" dirty="0"/>
          </a:p>
        </p:txBody>
      </p:sp>
      <p:sp>
        <p:nvSpPr>
          <p:cNvPr id="19" name="Shape 16"/>
          <p:cNvSpPr/>
          <p:nvPr/>
        </p:nvSpPr>
        <p:spPr>
          <a:xfrm>
            <a:off x="7086600" y="2487168"/>
            <a:ext cx="393192" cy="384048"/>
          </a:xfrm>
          <a:prstGeom prst="chevron">
            <a:avLst/>
          </a:prstGeom>
          <a:solidFill>
            <a:srgbClr val="8C969C"/>
          </a:solidFill>
          <a:ln w="12700">
            <a:solidFill>
              <a:srgbClr val="8C969C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7543800" y="1920240"/>
            <a:ext cx="1874520" cy="1600200"/>
          </a:xfrm>
          <a:prstGeom prst="roundRect">
            <a:avLst>
              <a:gd name="adj" fmla="val 4571"/>
            </a:avLst>
          </a:prstGeom>
          <a:solidFill>
            <a:srgbClr val="F1F7F6"/>
          </a:solidFill>
          <a:ln w="10160">
            <a:solidFill>
              <a:srgbClr val="2A9D8F"/>
            </a:solidFill>
            <a:prstDash val="solid"/>
          </a:ln>
        </p:spPr>
      </p:sp>
      <p:sp>
        <p:nvSpPr>
          <p:cNvPr id="21" name="Text 18"/>
          <p:cNvSpPr txBox="1"/>
          <p:nvPr/>
        </p:nvSpPr>
        <p:spPr>
          <a:xfrm>
            <a:off x="7744968" y="2066544"/>
            <a:ext cx="1472184" cy="3840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2A9D8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证据</a:t>
            </a:r>
            <a:endParaRPr lang="en-US" sz="2000" dirty="0"/>
          </a:p>
        </p:txBody>
      </p:sp>
      <p:sp>
        <p:nvSpPr>
          <p:cNvPr id="22" name="Text 19"/>
          <p:cNvSpPr txBox="1"/>
          <p:nvPr/>
        </p:nvSpPr>
        <p:spPr>
          <a:xfrm>
            <a:off x="7744968" y="2514600"/>
            <a:ext cx="1472184" cy="8503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支持主要主张</a:t>
            </a:r>
            <a:endParaRPr lang="en-US" sz="1300" dirty="0"/>
          </a:p>
        </p:txBody>
      </p:sp>
      <p:sp>
        <p:nvSpPr>
          <p:cNvPr id="23" name="Shape 20"/>
          <p:cNvSpPr/>
          <p:nvPr/>
        </p:nvSpPr>
        <p:spPr>
          <a:xfrm>
            <a:off x="9418320" y="2487168"/>
            <a:ext cx="393192" cy="384048"/>
          </a:xfrm>
          <a:prstGeom prst="chevron">
            <a:avLst/>
          </a:prstGeom>
          <a:solidFill>
            <a:srgbClr val="8C969C"/>
          </a:solidFill>
          <a:ln w="12700">
            <a:solidFill>
              <a:srgbClr val="8C969C"/>
            </a:solidFill>
            <a:prstDash val="solid"/>
          </a:ln>
        </p:spPr>
      </p:sp>
      <p:sp>
        <p:nvSpPr>
          <p:cNvPr id="24" name="Shape 21"/>
          <p:cNvSpPr/>
          <p:nvPr/>
        </p:nvSpPr>
        <p:spPr>
          <a:xfrm>
            <a:off x="9875520" y="1920240"/>
            <a:ext cx="1874520" cy="1600200"/>
          </a:xfrm>
          <a:prstGeom prst="roundRect">
            <a:avLst>
              <a:gd name="adj" fmla="val 4571"/>
            </a:avLst>
          </a:prstGeom>
          <a:solidFill>
            <a:srgbClr val="F8F2F2"/>
          </a:solidFill>
          <a:ln w="10160">
            <a:solidFill>
              <a:srgbClr val="5AA469"/>
            </a:solidFill>
            <a:prstDash val="solid"/>
          </a:ln>
        </p:spPr>
      </p:sp>
      <p:sp>
        <p:nvSpPr>
          <p:cNvPr id="25" name="Text 22"/>
          <p:cNvSpPr txBox="1"/>
          <p:nvPr/>
        </p:nvSpPr>
        <p:spPr>
          <a:xfrm>
            <a:off x="10076688" y="2066544"/>
            <a:ext cx="1472184" cy="3840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5AA4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边界</a:t>
            </a:r>
            <a:endParaRPr lang="en-US" sz="2000" dirty="0"/>
          </a:p>
        </p:txBody>
      </p:sp>
      <p:sp>
        <p:nvSpPr>
          <p:cNvPr id="26" name="Text 23"/>
          <p:cNvSpPr txBox="1"/>
          <p:nvPr/>
        </p:nvSpPr>
        <p:spPr>
          <a:xfrm>
            <a:off x="10076688" y="2514600"/>
            <a:ext cx="1472184" cy="8503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说明何时失效</a:t>
            </a:r>
            <a:endParaRPr lang="en-US" sz="1300" dirty="0"/>
          </a:p>
        </p:txBody>
      </p:sp>
      <p:sp>
        <p:nvSpPr>
          <p:cNvPr id="27" name="Text 24"/>
          <p:cNvSpPr txBox="1"/>
          <p:nvPr/>
        </p:nvSpPr>
        <p:spPr>
          <a:xfrm>
            <a:off x="1280160" y="4251960"/>
            <a:ext cx="9601200" cy="5029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2D9CD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任一环节断裂，都可能出现“论文写得完整，但研究逻辑不成立”。</a:t>
            </a:r>
            <a:endParaRPr lang="en-US" sz="2000" dirty="0"/>
          </a:p>
        </p:txBody>
      </p:sp>
      <p:sp>
        <p:nvSpPr>
          <p:cNvPr id="28" name="Shape 25"/>
          <p:cNvSpPr/>
          <p:nvPr/>
        </p:nvSpPr>
        <p:spPr>
          <a:xfrm>
            <a:off x="2103120" y="5029200"/>
            <a:ext cx="7955280" cy="640080"/>
          </a:xfrm>
          <a:prstGeom prst="roundRect">
            <a:avLst>
              <a:gd name="adj" fmla="val 11429"/>
            </a:avLst>
          </a:prstGeom>
          <a:solidFill>
            <a:srgbClr val="EAF5FB"/>
          </a:solidFill>
          <a:ln w="10160">
            <a:solidFill>
              <a:srgbClr val="2D9CDB"/>
            </a:solidFill>
            <a:prstDash val="solid"/>
          </a:ln>
        </p:spPr>
      </p:sp>
      <p:sp>
        <p:nvSpPr>
          <p:cNvPr id="29" name="Text 26"/>
          <p:cNvSpPr txBox="1"/>
          <p:nvPr/>
        </p:nvSpPr>
        <p:spPr>
          <a:xfrm>
            <a:off x="2423160" y="5157216"/>
            <a:ext cx="7315200" cy="3474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研究的核心不是堆叠技术，而是让这条链条经得起追问。</a:t>
            </a:r>
            <a:endParaRPr lang="en-US" sz="17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ppt-template-media/image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6304" y="91440"/>
            <a:ext cx="301752" cy="301752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46304" y="448056"/>
            <a:ext cx="11905488" cy="0"/>
          </a:xfrm>
          <a:prstGeom prst="line">
            <a:avLst/>
          </a:prstGeom>
          <a:noFill/>
          <a:ln w="13970">
            <a:solidFill>
              <a:srgbClr val="2D9CDB"/>
            </a:solidFill>
            <a:prstDash val="solid"/>
          </a:ln>
        </p:spPr>
      </p:sp>
      <p:sp>
        <p:nvSpPr>
          <p:cNvPr id="4" name="Text 1"/>
          <p:cNvSpPr txBox="1"/>
          <p:nvPr/>
        </p:nvSpPr>
        <p:spPr>
          <a:xfrm>
            <a:off x="603504" y="91440"/>
            <a:ext cx="10789920" cy="3840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应该争取以研究闻名，而不是以论文数量闻名</a:t>
            </a:r>
            <a:endParaRPr lang="en-US" sz="2600" dirty="0"/>
          </a:p>
        </p:txBody>
      </p:sp>
      <p:sp>
        <p:nvSpPr>
          <p:cNvPr id="5" name="Shape 2"/>
          <p:cNvSpPr/>
          <p:nvPr/>
        </p:nvSpPr>
        <p:spPr>
          <a:xfrm>
            <a:off x="0" y="6647688"/>
            <a:ext cx="12191695" cy="210312"/>
          </a:xfrm>
          <a:prstGeom prst="rect">
            <a:avLst/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6" name="Text 3"/>
          <p:cNvSpPr txBox="1"/>
          <p:nvPr/>
        </p:nvSpPr>
        <p:spPr>
          <a:xfrm>
            <a:off x="164592" y="6652260"/>
            <a:ext cx="2011680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950" i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科研引言</a:t>
            </a:r>
            <a:endParaRPr lang="en-US" sz="950" dirty="0"/>
          </a:p>
        </p:txBody>
      </p:sp>
      <p:sp>
        <p:nvSpPr>
          <p:cNvPr id="7" name="Text 4"/>
          <p:cNvSpPr txBox="1"/>
          <p:nvPr/>
        </p:nvSpPr>
        <p:spPr>
          <a:xfrm>
            <a:off x="10881360" y="6652260"/>
            <a:ext cx="1051560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r" indent="0" marL="0">
              <a:buNone/>
            </a:pPr>
            <a:r>
              <a:rPr lang="en-US" sz="950" i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Slide 8</a:t>
            </a:r>
            <a:endParaRPr lang="en-US" sz="950" dirty="0"/>
          </a:p>
        </p:txBody>
      </p:sp>
      <p:sp>
        <p:nvSpPr>
          <p:cNvPr id="8" name="Shape 5"/>
          <p:cNvSpPr/>
          <p:nvPr/>
        </p:nvSpPr>
        <p:spPr>
          <a:xfrm>
            <a:off x="822960" y="1143000"/>
            <a:ext cx="5029200" cy="4434840"/>
          </a:xfrm>
          <a:prstGeom prst="roundRect">
            <a:avLst>
              <a:gd name="adj" fmla="val 1649"/>
            </a:avLst>
          </a:prstGeom>
          <a:solidFill>
            <a:srgbClr val="F8F9FA"/>
          </a:solidFill>
          <a:ln w="10160">
            <a:solidFill>
              <a:srgbClr val="C8D5DC"/>
            </a:solidFill>
            <a:prstDash val="solid"/>
          </a:ln>
        </p:spPr>
      </p:sp>
      <p:sp>
        <p:nvSpPr>
          <p:cNvPr id="9" name="Text 6"/>
          <p:cNvSpPr txBox="1"/>
          <p:nvPr/>
        </p:nvSpPr>
        <p:spPr>
          <a:xfrm>
            <a:off x="1143000" y="1481328"/>
            <a:ext cx="4389120" cy="47548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5D697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论文数量</a:t>
            </a:r>
            <a:endParaRPr lang="en-US" sz="2600" dirty="0"/>
          </a:p>
        </p:txBody>
      </p:sp>
      <p:sp>
        <p:nvSpPr>
          <p:cNvPr id="10" name="Shape 7"/>
          <p:cNvSpPr/>
          <p:nvPr/>
        </p:nvSpPr>
        <p:spPr>
          <a:xfrm>
            <a:off x="1234440" y="2313432"/>
            <a:ext cx="146304" cy="146304"/>
          </a:xfrm>
          <a:prstGeom prst="roundRect">
            <a:avLst>
              <a:gd name="adj" fmla="val 12500"/>
            </a:avLst>
          </a:prstGeom>
          <a:solidFill>
            <a:srgbClr val="8C969C"/>
          </a:solidFill>
          <a:ln w="12700">
            <a:solidFill>
              <a:srgbClr val="8C969C"/>
            </a:solidFill>
            <a:prstDash val="solid"/>
          </a:ln>
        </p:spPr>
      </p:sp>
      <p:sp>
        <p:nvSpPr>
          <p:cNvPr id="11" name="Text 8"/>
          <p:cNvSpPr txBox="1"/>
          <p:nvPr/>
        </p:nvSpPr>
        <p:spPr>
          <a:xfrm>
            <a:off x="1508760" y="2240280"/>
            <a:ext cx="3931920" cy="55321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容易计数</a:t>
            </a:r>
            <a:endParaRPr lang="en-US" sz="1500" dirty="0"/>
          </a:p>
        </p:txBody>
      </p:sp>
      <p:sp>
        <p:nvSpPr>
          <p:cNvPr id="12" name="Shape 9"/>
          <p:cNvSpPr/>
          <p:nvPr/>
        </p:nvSpPr>
        <p:spPr>
          <a:xfrm>
            <a:off x="1234440" y="2884932"/>
            <a:ext cx="146304" cy="146304"/>
          </a:xfrm>
          <a:prstGeom prst="roundRect">
            <a:avLst>
              <a:gd name="adj" fmla="val 12500"/>
            </a:avLst>
          </a:prstGeom>
          <a:solidFill>
            <a:srgbClr val="8C969C"/>
          </a:solidFill>
          <a:ln w="12700">
            <a:solidFill>
              <a:srgbClr val="8C969C"/>
            </a:solidFill>
            <a:prstDash val="solid"/>
          </a:ln>
        </p:spPr>
      </p:sp>
      <p:sp>
        <p:nvSpPr>
          <p:cNvPr id="13" name="Text 10"/>
          <p:cNvSpPr txBox="1"/>
          <p:nvPr/>
        </p:nvSpPr>
        <p:spPr>
          <a:xfrm>
            <a:off x="1508760" y="2811780"/>
            <a:ext cx="3931920" cy="55321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受领域和阶段影响很大</a:t>
            </a:r>
            <a:endParaRPr lang="en-US" sz="1500" dirty="0"/>
          </a:p>
        </p:txBody>
      </p:sp>
      <p:sp>
        <p:nvSpPr>
          <p:cNvPr id="14" name="Shape 11"/>
          <p:cNvSpPr/>
          <p:nvPr/>
        </p:nvSpPr>
        <p:spPr>
          <a:xfrm>
            <a:off x="1234440" y="3456432"/>
            <a:ext cx="146304" cy="146304"/>
          </a:xfrm>
          <a:prstGeom prst="roundRect">
            <a:avLst>
              <a:gd name="adj" fmla="val 12500"/>
            </a:avLst>
          </a:prstGeom>
          <a:solidFill>
            <a:srgbClr val="8C969C"/>
          </a:solidFill>
          <a:ln w="12700">
            <a:solidFill>
              <a:srgbClr val="8C969C"/>
            </a:solidFill>
            <a:prstDash val="solid"/>
          </a:ln>
        </p:spPr>
      </p:sp>
      <p:sp>
        <p:nvSpPr>
          <p:cNvPr id="15" name="Text 12"/>
          <p:cNvSpPr txBox="1"/>
          <p:nvPr/>
        </p:nvSpPr>
        <p:spPr>
          <a:xfrm>
            <a:off x="1508760" y="3383280"/>
            <a:ext cx="3931920" cy="55321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可能鼓励切碎问题与重复发表</a:t>
            </a:r>
            <a:endParaRPr lang="en-US" sz="1500" dirty="0"/>
          </a:p>
        </p:txBody>
      </p:sp>
      <p:sp>
        <p:nvSpPr>
          <p:cNvPr id="16" name="Shape 13"/>
          <p:cNvSpPr/>
          <p:nvPr/>
        </p:nvSpPr>
        <p:spPr>
          <a:xfrm>
            <a:off x="1234440" y="4027932"/>
            <a:ext cx="146304" cy="146304"/>
          </a:xfrm>
          <a:prstGeom prst="roundRect">
            <a:avLst>
              <a:gd name="adj" fmla="val 12500"/>
            </a:avLst>
          </a:prstGeom>
          <a:solidFill>
            <a:srgbClr val="8C969C"/>
          </a:solidFill>
          <a:ln w="12700">
            <a:solidFill>
              <a:srgbClr val="8C969C"/>
            </a:solidFill>
            <a:prstDash val="solid"/>
          </a:ln>
        </p:spPr>
      </p:sp>
      <p:sp>
        <p:nvSpPr>
          <p:cNvPr id="17" name="Text 14"/>
          <p:cNvSpPr txBox="1"/>
          <p:nvPr/>
        </p:nvSpPr>
        <p:spPr>
          <a:xfrm>
            <a:off x="1508760" y="3954780"/>
            <a:ext cx="3931920" cy="55321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不能直接表示真实影响</a:t>
            </a:r>
            <a:endParaRPr lang="en-US" sz="1500" dirty="0"/>
          </a:p>
        </p:txBody>
      </p:sp>
      <p:sp>
        <p:nvSpPr>
          <p:cNvPr id="18" name="Shape 15"/>
          <p:cNvSpPr/>
          <p:nvPr/>
        </p:nvSpPr>
        <p:spPr>
          <a:xfrm>
            <a:off x="6327648" y="1143000"/>
            <a:ext cx="5029200" cy="4434840"/>
          </a:xfrm>
          <a:prstGeom prst="roundRect">
            <a:avLst>
              <a:gd name="adj" fmla="val 1649"/>
            </a:avLst>
          </a:prstGeom>
          <a:solidFill>
            <a:srgbClr val="EAF5FB"/>
          </a:solidFill>
          <a:ln w="10160">
            <a:solidFill>
              <a:srgbClr val="2D9CDB"/>
            </a:solidFill>
            <a:prstDash val="solid"/>
          </a:ln>
        </p:spPr>
      </p:sp>
      <p:sp>
        <p:nvSpPr>
          <p:cNvPr id="19" name="Text 16"/>
          <p:cNvSpPr txBox="1"/>
          <p:nvPr/>
        </p:nvSpPr>
        <p:spPr>
          <a:xfrm>
            <a:off x="6647688" y="1481328"/>
            <a:ext cx="4389120" cy="47548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2D9CD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研究声誉</a:t>
            </a:r>
            <a:endParaRPr lang="en-US" sz="2600" dirty="0"/>
          </a:p>
        </p:txBody>
      </p:sp>
      <p:sp>
        <p:nvSpPr>
          <p:cNvPr id="20" name="Shape 17"/>
          <p:cNvSpPr/>
          <p:nvPr/>
        </p:nvSpPr>
        <p:spPr>
          <a:xfrm>
            <a:off x="6739128" y="2313432"/>
            <a:ext cx="146304" cy="146304"/>
          </a:xfrm>
          <a:prstGeom prst="roundRect">
            <a:avLst>
              <a:gd name="adj" fmla="val 12500"/>
            </a:avLst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21" name="Text 18"/>
          <p:cNvSpPr txBox="1"/>
          <p:nvPr/>
        </p:nvSpPr>
        <p:spPr>
          <a:xfrm>
            <a:off x="7013448" y="2240280"/>
            <a:ext cx="3931920" cy="55321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因解决了什么问题而被记住</a:t>
            </a:r>
            <a:endParaRPr lang="en-US" sz="1500" dirty="0"/>
          </a:p>
        </p:txBody>
      </p:sp>
      <p:sp>
        <p:nvSpPr>
          <p:cNvPr id="22" name="Shape 19"/>
          <p:cNvSpPr/>
          <p:nvPr/>
        </p:nvSpPr>
        <p:spPr>
          <a:xfrm>
            <a:off x="6739128" y="2884932"/>
            <a:ext cx="146304" cy="146304"/>
          </a:xfrm>
          <a:prstGeom prst="roundRect">
            <a:avLst>
              <a:gd name="adj" fmla="val 12500"/>
            </a:avLst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23" name="Text 20"/>
          <p:cNvSpPr txBox="1"/>
          <p:nvPr/>
        </p:nvSpPr>
        <p:spPr>
          <a:xfrm>
            <a:off x="7013448" y="2811780"/>
            <a:ext cx="3931920" cy="55321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方法或解释被他人复用</a:t>
            </a:r>
            <a:endParaRPr lang="en-US" sz="1500" dirty="0"/>
          </a:p>
        </p:txBody>
      </p:sp>
      <p:sp>
        <p:nvSpPr>
          <p:cNvPr id="24" name="Shape 21"/>
          <p:cNvSpPr/>
          <p:nvPr/>
        </p:nvSpPr>
        <p:spPr>
          <a:xfrm>
            <a:off x="6739128" y="3456432"/>
            <a:ext cx="146304" cy="146304"/>
          </a:xfrm>
          <a:prstGeom prst="roundRect">
            <a:avLst>
              <a:gd name="adj" fmla="val 12500"/>
            </a:avLst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25" name="Text 22"/>
          <p:cNvSpPr txBox="1"/>
          <p:nvPr/>
        </p:nvSpPr>
        <p:spPr>
          <a:xfrm>
            <a:off x="7013448" y="3383280"/>
            <a:ext cx="3931920" cy="55321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改变了实践、工具或研究方向</a:t>
            </a:r>
            <a:endParaRPr lang="en-US" sz="1500" dirty="0"/>
          </a:p>
        </p:txBody>
      </p:sp>
      <p:sp>
        <p:nvSpPr>
          <p:cNvPr id="26" name="Shape 23"/>
          <p:cNvSpPr/>
          <p:nvPr/>
        </p:nvSpPr>
        <p:spPr>
          <a:xfrm>
            <a:off x="6739128" y="4027932"/>
            <a:ext cx="146304" cy="146304"/>
          </a:xfrm>
          <a:prstGeom prst="roundRect">
            <a:avLst>
              <a:gd name="adj" fmla="val 12500"/>
            </a:avLst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27" name="Text 24"/>
          <p:cNvSpPr txBox="1"/>
          <p:nvPr/>
        </p:nvSpPr>
        <p:spPr>
          <a:xfrm>
            <a:off x="7013448" y="3954780"/>
            <a:ext cx="3931920" cy="55321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长期积累形成可信判断</a:t>
            </a:r>
            <a:endParaRPr lang="en-US" sz="1500" dirty="0"/>
          </a:p>
        </p:txBody>
      </p:sp>
      <p:sp>
        <p:nvSpPr>
          <p:cNvPr id="28" name="Text 25"/>
          <p:cNvSpPr txBox="1"/>
          <p:nvPr/>
        </p:nvSpPr>
        <p:spPr>
          <a:xfrm>
            <a:off x="1417320" y="5806440"/>
            <a:ext cx="9372600" cy="3657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D95C5C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数量可以是过程信号；问题、方法与影响才是长期资产。</a:t>
            </a:r>
            <a:endParaRPr lang="en-US" sz="17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ppt-template-media/image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6304" y="91440"/>
            <a:ext cx="301752" cy="301752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46304" y="448056"/>
            <a:ext cx="11905488" cy="0"/>
          </a:xfrm>
          <a:prstGeom prst="line">
            <a:avLst/>
          </a:prstGeom>
          <a:noFill/>
          <a:ln w="13970">
            <a:solidFill>
              <a:srgbClr val="2D9CDB"/>
            </a:solidFill>
            <a:prstDash val="solid"/>
          </a:ln>
        </p:spPr>
      </p:sp>
      <p:sp>
        <p:nvSpPr>
          <p:cNvPr id="4" name="Text 1"/>
          <p:cNvSpPr txBox="1"/>
          <p:nvPr/>
        </p:nvSpPr>
        <p:spPr>
          <a:xfrm>
            <a:off x="603504" y="91440"/>
            <a:ext cx="10789920" cy="3840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如何启动第一个科研项目？</a:t>
            </a:r>
            <a:endParaRPr lang="en-US" sz="2600" dirty="0"/>
          </a:p>
        </p:txBody>
      </p:sp>
      <p:sp>
        <p:nvSpPr>
          <p:cNvPr id="5" name="Shape 2"/>
          <p:cNvSpPr/>
          <p:nvPr/>
        </p:nvSpPr>
        <p:spPr>
          <a:xfrm>
            <a:off x="0" y="6647688"/>
            <a:ext cx="12191695" cy="210312"/>
          </a:xfrm>
          <a:prstGeom prst="rect">
            <a:avLst/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6" name="Text 3"/>
          <p:cNvSpPr txBox="1"/>
          <p:nvPr/>
        </p:nvSpPr>
        <p:spPr>
          <a:xfrm>
            <a:off x="164592" y="6652260"/>
            <a:ext cx="2011680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950" i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科研引言</a:t>
            </a:r>
            <a:endParaRPr lang="en-US" sz="950" dirty="0"/>
          </a:p>
        </p:txBody>
      </p:sp>
      <p:sp>
        <p:nvSpPr>
          <p:cNvPr id="7" name="Text 4"/>
          <p:cNvSpPr txBox="1"/>
          <p:nvPr/>
        </p:nvSpPr>
        <p:spPr>
          <a:xfrm>
            <a:off x="10881360" y="6652260"/>
            <a:ext cx="1051560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r" indent="0" marL="0">
              <a:buNone/>
            </a:pPr>
            <a:r>
              <a:rPr lang="en-US" sz="950" i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Slide 9</a:t>
            </a:r>
            <a:endParaRPr lang="en-US" sz="950" dirty="0"/>
          </a:p>
        </p:txBody>
      </p:sp>
      <p:sp>
        <p:nvSpPr>
          <p:cNvPr id="8" name="Text 5"/>
          <p:cNvSpPr txBox="1"/>
          <p:nvPr/>
        </p:nvSpPr>
        <p:spPr>
          <a:xfrm>
            <a:off x="777240" y="1097280"/>
            <a:ext cx="3337560" cy="7315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D95C5C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我还没有找到重要的问题。</a:t>
            </a:r>
            <a:endParaRPr lang="en-US" sz="2400" dirty="0"/>
          </a:p>
        </p:txBody>
      </p:sp>
      <p:sp>
        <p:nvSpPr>
          <p:cNvPr id="9" name="Text 6"/>
          <p:cNvSpPr txBox="1"/>
          <p:nvPr/>
        </p:nvSpPr>
        <p:spPr>
          <a:xfrm>
            <a:off x="4416552" y="1097280"/>
            <a:ext cx="3337560" cy="7315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E59B35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我还没有想到精妙的解法。</a:t>
            </a:r>
            <a:endParaRPr lang="en-US" sz="2400" dirty="0"/>
          </a:p>
        </p:txBody>
      </p:sp>
      <p:sp>
        <p:nvSpPr>
          <p:cNvPr id="10" name="Text 7"/>
          <p:cNvSpPr txBox="1"/>
          <p:nvPr/>
        </p:nvSpPr>
        <p:spPr>
          <a:xfrm>
            <a:off x="8065008" y="1097280"/>
            <a:ext cx="3337560" cy="7315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2D9CD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是不是还不能开始？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1325880" y="2148840"/>
            <a:ext cx="9509760" cy="0"/>
          </a:xfrm>
          <a:prstGeom prst="line">
            <a:avLst/>
          </a:prstGeom>
          <a:noFill/>
          <a:ln w="25400">
            <a:solidFill>
              <a:srgbClr val="C8D5DC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5623560" y="1965960"/>
            <a:ext cx="822960" cy="384048"/>
          </a:xfrm>
          <a:prstGeom prst="chevron">
            <a:avLst/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1143000" y="2743200"/>
            <a:ext cx="9875520" cy="2148840"/>
          </a:xfrm>
          <a:prstGeom prst="roundRect">
            <a:avLst>
              <a:gd name="adj" fmla="val 3404"/>
            </a:avLst>
          </a:prstGeom>
          <a:solidFill>
            <a:srgbClr val="E8F5F2"/>
          </a:solidFill>
          <a:ln w="10160">
            <a:solidFill>
              <a:srgbClr val="2A9D8F"/>
            </a:solidFill>
            <a:prstDash val="solid"/>
          </a:ln>
        </p:spPr>
      </p:sp>
      <p:sp>
        <p:nvSpPr>
          <p:cNvPr id="14" name="Text 11"/>
          <p:cNvSpPr txBox="1"/>
          <p:nvPr/>
        </p:nvSpPr>
        <p:spPr>
          <a:xfrm>
            <a:off x="1508760" y="3090672"/>
            <a:ext cx="9144000" cy="47548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2A9D8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第一个项目的目标不是“一步登顶”</a:t>
            </a:r>
            <a:endParaRPr lang="en-US" sz="2600" dirty="0"/>
          </a:p>
        </p:txBody>
      </p:sp>
      <p:sp>
        <p:nvSpPr>
          <p:cNvPr id="15" name="Text 12"/>
          <p:cNvSpPr txBox="1"/>
          <p:nvPr/>
        </p:nvSpPr>
        <p:spPr>
          <a:xfrm>
            <a:off x="1508760" y="3822192"/>
            <a:ext cx="9144000" cy="6400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20252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而是完整经历一次：定义问题 → 阅读文献 → 做出实现 → 分析结果 → 写清楚结论。</a:t>
            </a:r>
            <a:endParaRPr lang="en-US" sz="1900" dirty="0"/>
          </a:p>
        </p:txBody>
      </p:sp>
      <p:sp>
        <p:nvSpPr>
          <p:cNvPr id="16" name="Text 13"/>
          <p:cNvSpPr txBox="1"/>
          <p:nvPr/>
        </p:nvSpPr>
        <p:spPr>
          <a:xfrm>
            <a:off x="2057400" y="5358384"/>
            <a:ext cx="8046720" cy="3657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800" dirty="0">
                <a:solidFill>
                  <a:srgbClr val="2D9CD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关键是开始，并在真实工作中积累判断。</a:t>
            </a:r>
            <a:endParaRPr lang="en-US" sz="1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PingFang SC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PingFang SC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40</Slides>
  <Notes>40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</vt:vector>
  </TitlesOfParts>
  <Company>武汉大学 · 武汉数学与智能研究院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科研训练（第一讲）— 科研引言</dc:title>
  <dc:subject>WHU CS 科研训练第一讲：科研引言</dc:subject>
  <dc:creator>晏潇</dc:creator>
  <cp:lastModifiedBy>晏潇</cp:lastModifiedBy>
  <cp:revision>1</cp:revision>
  <dcterms:created xsi:type="dcterms:W3CDTF">2026-08-31T11:12:02Z</dcterms:created>
  <dcterms:modified xsi:type="dcterms:W3CDTF">2026-08-31T11:12:02Z</dcterms:modified>
</cp:coreProperties>
</file>