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6"/>
  </p:notesMasterIdLst>
  <p:handoutMasterIdLst>
    <p:handoutMasterId r:id="rId7"/>
  </p:handoutMasterIdLst>
  <p:sldIdLst>
    <p:sldId id="256" r:id="rId5"/>
    <p:sldId id="257" r:id="rId4"/>
    <p:sldId id="258" r:id="rId3"/>
    <p:sldId id="259" r:id="rId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</p:sldIdLst>
  <p:sldSz cx="9144000" cy="5143500" type="screen16x9"/>
  <p:notesSz cx="6858000" cy="9144000"/>
  <p:defaultTextStyle>
    <a:defPPr>
      <a:defRPr lang="zh-CN"/>
    </a:defPPr>
    <a:lvl1pPr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342900" indent="1143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685800" indent="2286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028700" indent="3429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371600" indent="4572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">
          <p15:clr>
            <a:srgbClr val="A4A3A4"/>
          </p15:clr>
        </p15:guide>
        <p15:guide id="2" orient="horz" pos="900">
          <p15:clr>
            <a:srgbClr val="A4A3A4"/>
          </p15:clr>
        </p15:guide>
        <p15:guide id="3" orient="horz" pos="2052">
          <p15:clr>
            <a:srgbClr val="A4A3A4"/>
          </p15:clr>
        </p15:guide>
        <p15:guide id="4" orient="horz" pos="3132">
          <p15:clr>
            <a:srgbClr val="A4A3A4"/>
          </p15:clr>
        </p15:guide>
        <p15:guide id="5" orient="horz" pos="1116">
          <p15:clr>
            <a:srgbClr val="A4A3A4"/>
          </p15:clr>
        </p15:guide>
        <p15:guide id="6" orient="horz" pos="684">
          <p15:clr>
            <a:srgbClr val="A4A3A4"/>
          </p15:clr>
        </p15:guide>
        <p15:guide id="7" pos="2880">
          <p15:clr>
            <a:srgbClr val="A4A3A4"/>
          </p15:clr>
        </p15:guide>
        <p15:guide id="8" pos="245">
          <p15:clr>
            <a:srgbClr val="A4A3A4"/>
          </p15:clr>
        </p15:guide>
        <p15:guide id="9" pos="893">
          <p15:clr>
            <a:srgbClr val="A4A3A4"/>
          </p15:clr>
        </p15:guide>
        <p15:guide id="10" pos="5514">
          <p15:clr>
            <a:srgbClr val="A4A3A4"/>
          </p15:clr>
        </p15:guide>
        <p15:guide id="11" pos="5299">
          <p15:clr>
            <a:srgbClr val="A4A3A4"/>
          </p15:clr>
        </p15:guide>
        <p15:guide id="12" pos="45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帐户" initials="M帐" lastIdx="1" clrIdx="0">
    <p:extLst>
      <p:ext uri="{19B8F6BF-5375-455C-9EA6-DF929625EA0E}">
        <p15:presenceInfo xmlns:p15="http://schemas.microsoft.com/office/powerpoint/2012/main" userId="c8f51119b6961bf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7E7E"/>
    <a:srgbClr val="F610E6"/>
    <a:srgbClr val="A3D769"/>
    <a:srgbClr val="FBEFC7"/>
    <a:srgbClr val="FFCB25"/>
    <a:srgbClr val="2486C2"/>
    <a:srgbClr val="FFE181"/>
    <a:srgbClr val="E36D6D"/>
    <a:srgbClr val="6F9C2E"/>
    <a:srgbClr val="D5A8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6595" autoAdjust="0"/>
  </p:normalViewPr>
  <p:slideViewPr>
    <p:cSldViewPr>
      <p:cViewPr varScale="1">
        <p:scale>
          <a:sx n="141" d="100"/>
          <a:sy n="141" d="100"/>
        </p:scale>
        <p:origin x="776" y="68"/>
      </p:cViewPr>
      <p:guideLst>
        <p:guide orient="horz" pos="108"/>
        <p:guide orient="horz" pos="900"/>
        <p:guide orient="horz" pos="2052"/>
        <p:guide orient="horz" pos="3132"/>
        <p:guide orient="horz" pos="1116"/>
        <p:guide orient="horz" pos="684"/>
        <p:guide pos="2880"/>
        <p:guide pos="245"/>
        <p:guide pos="893"/>
        <p:guide pos="5514"/>
        <p:guide pos="5299"/>
        <p:guide pos="4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4295" cy="74295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4.xml"/><Relationship Id="rId3" Type="http://schemas.openxmlformats.org/officeDocument/2006/relationships/slide" Target="slides/slide3.xml"/><Relationship Id="rId4" Type="http://schemas.openxmlformats.org/officeDocument/2006/relationships/slide" Target="slides/slide2.xml"/><Relationship Id="rId5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008247A-13B5-491F-9F97-C32DC2A76F1F}" type="datetimeFigureOut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F023A7-28A7-4F76-9563-AF5157558A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43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Header Placeholder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Segoe U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63021AE8-D0B7-4BF6-B781-51FEE193BFAD}" type="datetime1">
              <a:rPr lang="en-US"/>
              <a:pPr>
                <a:defRPr/>
              </a:pPr>
              <a:t>8/26/2026</a:t>
            </a:fld>
            <a:endParaRPr lang="en-US" sz="1200">
              <a:latin typeface="Segoe UI" pitchFamily="34" charset="0"/>
            </a:endParaRPr>
          </a:p>
        </p:txBody>
      </p:sp>
      <p:sp>
        <p:nvSpPr>
          <p:cNvPr id="47108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47109" name="Notes Placeholder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Click to edit Master text styles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Second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Third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Fourth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Fifth level</a:t>
            </a:r>
          </a:p>
        </p:txBody>
      </p:sp>
      <p:sp>
        <p:nvSpPr>
          <p:cNvPr id="10246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500">
                <a:latin typeface="Segoe UI" pitchFamily="34" charset="0"/>
                <a:sym typeface="Segoe UI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47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72200" y="8685213"/>
            <a:ext cx="684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C602B0D3-82A8-4140-9467-B613966B3B70}" type="slidenum">
              <a:rPr lang="en-US"/>
              <a:pPr>
                <a:defRPr/>
              </a:pPr>
              <a:t>‹#›</a:t>
            </a:fld>
            <a:endParaRPr lang="en-US" sz="1200"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7260"/>
      </p:ext>
    </p:extLst>
  </p:cSld>
  <p:clrMap bg1="dk2" tx1="lt1" bg2="dk1" tx2="lt2" accent1="accent1" accent2="accent2" accent3="accent3" accent4="accent4" accent5="accent5" accent6="accent6" hlink="hlink" folHlink="folHlink"/>
  <p:hf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建议用时：1分钟。</a:t>
            </a:r>
          </a:p>
          <a:p>
            <a:r>
              <a:t>开场说明：本讲不是教大家从第一页读到最后一页，而是训练如何把阅读转化为研究判断与候选问题。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建议用时：4分钟。说明每轮检索都应该修改关键词与文献集合，而不是只增加结果数量。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建议用时：4分钟。解释向后引用用于找基础，向前引用用于找后续改进。可以现场展示Google Scholar中的“Cited by”。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建议用时：4分钟。说明检索记录用于避免重复搜索，并让他人能复现你的文献选择过程。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建议用时：5分钟。强调高引用但与当前任务无关的论文不必精读；高度相关但证据薄弱的论文只能作为线索。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建议用时：4分钟。学生不需要了解论文内容，只根据材料类型、与目标的关系和可核验性做判断。先说明阅读目标，再让学生分类。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建议用时：3分钟。强调学生是根据材料信息卡做选择，不要求预先知道MapReduce或RDD。若阅读目标改变，优先级也会改变。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建议用时：4分钟。概述三遍的时间和完成标准，提醒不是所有论文都要读到第三遍。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建议用时：4分钟。演示不读正文细节也能形成初步判断。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建议用时：5分钟。逐个解释五个C。Correctness此时只是初步判断，而不是完整验证。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建议用时：6分钟。材料已由教师裁剪并改写，不要求学生阅读整篇论文。学生只需把三张信息卡归入Problem、Insight/Method和Evidence。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建议用时：3分钟。先让学生自由回答，再揭示三类原因。强调“阅读量”不等于“形成结构化判断”。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建议用时：5分钟。先揭示归类，再说明一句话概括必须同时包含问题和核心方法。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建议用时：5分钟。强调图表是第二遍的阅读中心，不是论文正文的装饰。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建议用时：6分钟。逐行说明证据支持到什么程度，强调实验结果不能自动推广到所有系统。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建议用时：6分钟。第三遍不是再慢读一次，而是以作者的假设重新完成设计，并与论文做法比较。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建议用时：4分钟。用一个不理解的术语举例，判断它属于必须理解、稍后补充还是当前可忽略。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建议用时：4分钟。核心文献不是引用最高的论文，而是直接约束你的研究判断和后续动作。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建议用时：4分钟。让学生判断自己当前对核心论文处于哪一级。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建议用时：7分钟。逐项用MapReduce举一句话例子。说明这个框架比按章节摘要更能呈现论文的研究逻辑。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建议用时：5分钟。避免把所有论文的掌握都等同于复现代码。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建议用时：5分钟。教师已经给出输入和Map输出，学生只需完成Shuffle与Reduce，降低对MapReduce背景知识的要求。故障恢复改为选择题。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建议用时：2分钟。说明六步是一条连续链，每一步都有可检查的产出。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建议用时：7分钟。沿流程讲解数据如何变化，再说明确定性函数与任务重执行的关系。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建议用时：5分钟。说明复现不是跑通仓库，而是验证一个明确主张。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建议用时：4分钟。批评万能表。不同目标对应不同列，否则表格只会成为论文信息仓库。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建议用时：5分钟。解释每一列服务于问题定义，而不是为了“信息完整”。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建议用时：6分钟。学生不阅读两篇完整论文。教师给出六张事实卡，学生只需判断归属，并将其放入“工作负载、数据共享、容错”三行。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建议用时：7分钟。重点不是判断谁更先进，而是理解不同设计针对不同工作负载和约束。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建议用时：6分钟。准确率只适用于部分方向，因此扩展为效果/质量。每个维度都必须放在具体场景和约束中。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建议用时：6分钟。逐步解释五个槽位。指出“准确率低”缺少场景、机理和目标边界，不是完整问题。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建议用时：6分钟。学生无需凭空提出创新点。先把六张关键词卡放入问题模板，再用自己的语言润色。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建议用时：8分钟。指出RDD论文不是简单追求“更快”，而是重新定义可容错的分布式内存抽象。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建议用时：2分钟。把五项产出提前展示，让学生明确本讲不是只听方法。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建议用时：5分钟。布置课后任务，并说明下一讲将从候选问题继续进入机理、假设与方案设计。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建议用时：5分钟。逐行对比。重点强调论文的结论是作者需要用证据支持的主张，不是教材中的既定知识。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建议用时：4分钟。解释按需学习不是拒绝基础，而是把基础学习嵌入研究任务。举例：读RDD时遇到lineage，再补DAG和容错知识。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建议用时：4分钟。要求学生说明自己当前最常见的阅读目的。强调只有核心论文才需要第三遍甚至实现。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建议用时：5分钟。让学生用2分钟现场填写。教师示范不要写“了解Spark”，而要写可回答、可检查的问题。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建议用时：5分钟。演示从模糊主题“分布式计算”拆成对象、任务、方法、场景和指标。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AB0F4-7C75-4EFA-8EE7-F47BD171C7FF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A721E-7253-463E-886E-DCB3B32C17B4}" type="datetime1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6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80570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88938" y="171450"/>
            <a:ext cx="836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>
                <a:sym typeface="Arial" charset="0"/>
              </a:rPr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938" y="1085850"/>
            <a:ext cx="8364537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>
                <a:sym typeface="Segoe UI" pitchFamily="34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Segoe UI" pitchFamily="34" charset="0"/>
              </a:rPr>
              <a:t>Second level</a:t>
            </a:r>
          </a:p>
          <a:p>
            <a:pPr lvl="2"/>
            <a:r>
              <a:rPr lang="en-US" altLang="zh-CN">
                <a:sym typeface="Segoe UI" pitchFamily="34" charset="0"/>
              </a:rPr>
              <a:t>Third level</a:t>
            </a:r>
          </a:p>
          <a:p>
            <a:pPr lvl="3"/>
            <a:r>
              <a:rPr lang="en-US" altLang="zh-CN">
                <a:sym typeface="Segoe UI" pitchFamily="34" charset="0"/>
              </a:rPr>
              <a:t>Fourth level</a:t>
            </a:r>
          </a:p>
          <a:p>
            <a:pPr lvl="4"/>
            <a:r>
              <a:rPr lang="en-US" altLang="zh-CN">
                <a:sym typeface="Segoe UI" pitchFamily="34" charset="0"/>
              </a:rPr>
              <a:t>Fifth level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7010400" y="4800600"/>
            <a:ext cx="21336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514A1D8F-DE77-4FE1-B39D-0EE60C975DF4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11A085-D558-4921-9F16-599A489A6F10}" type="datetime1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  <a:sym typeface="Arial" charset="0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5pPr>
      <a:lvl6pPr marL="11430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6pPr>
      <a:lvl7pPr marL="16002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7pPr>
      <a:lvl8pPr marL="20574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8pPr>
      <a:lvl9pPr marL="25146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9pPr>
    </p:titleStyle>
    <p:bodyStyle>
      <a:lvl1pPr marL="346075" indent="-34607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2400">
          <a:solidFill>
            <a:schemeClr val="tx1"/>
          </a:solidFill>
          <a:latin typeface="+mn-lt"/>
          <a:ea typeface="+mn-ea"/>
          <a:cs typeface="+mn-cs"/>
          <a:sym typeface="Segoe UI" pitchFamily="34" charset="0"/>
        </a:defRPr>
      </a:lvl1pPr>
      <a:lvl2pPr marL="641350" indent="-29527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2100">
          <a:solidFill>
            <a:schemeClr val="tx1"/>
          </a:solidFill>
          <a:latin typeface="+mn-lt"/>
          <a:cs typeface="+mn-cs"/>
          <a:sym typeface="Segoe UI" pitchFamily="34" charset="0"/>
        </a:defRPr>
      </a:lvl2pPr>
      <a:lvl3pPr marL="942975" indent="-30162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>
          <a:solidFill>
            <a:schemeClr val="tx1"/>
          </a:solidFill>
          <a:latin typeface="+mn-lt"/>
          <a:cs typeface="+mn-cs"/>
          <a:sym typeface="Segoe UI" pitchFamily="34" charset="0"/>
        </a:defRPr>
      </a:lvl3pPr>
      <a:lvl4pPr marL="1203325" indent="-258763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4pPr>
      <a:lvl5pPr marL="1455738" indent="-252413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5pPr>
      <a:lvl6pPr marL="19129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6pPr>
      <a:lvl7pPr marL="23701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7pPr>
      <a:lvl8pPr marL="28273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8pPr>
      <a:lvl9pPr marL="32845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3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0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82296"/>
            <a:ext cx="676656" cy="676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" y="1097280"/>
            <a:ext cx="877824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3000" b="1" i="0">
                <a:solidFill>
                  <a:srgbClr val="202830"/>
                </a:solidFill>
                <a:latin typeface="PingFang SC"/>
              </a:rPr>
              <a:t>科研训练（第二讲）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" y="1783080"/>
            <a:ext cx="877824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3400" b="1" i="0">
                <a:solidFill>
                  <a:srgbClr val="0C4F7A"/>
                </a:solidFill>
                <a:latin typeface="PingFang SC"/>
              </a:rPr>
              <a:t>科研文献阅读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2395728"/>
            <a:ext cx="8778240" cy="4114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0" i="0">
                <a:solidFill>
                  <a:srgbClr val="667078"/>
                </a:solidFill>
                <a:latin typeface="PingFang SC"/>
              </a:rPr>
              <a:t>从按需学习到发现研究问题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73552"/>
            <a:ext cx="84124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晏潇 博士  |  武汉大学 · 武汉数学与智能研究院  |  yanxiaosunny@whu.edu.cn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检索不是一次命中，而是逐轮收敛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2608" y="1417320"/>
            <a:ext cx="1353312" cy="107899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45336"/>
            <a:ext cx="102412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宽检索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920240"/>
            <a:ext cx="1024128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识别术语</a:t>
            </a:r>
          </a:p>
        </p:txBody>
      </p:sp>
      <p:sp>
        <p:nvSpPr>
          <p:cNvPr id="10" name="Chevron 9"/>
          <p:cNvSpPr/>
          <p:nvPr/>
        </p:nvSpPr>
        <p:spPr>
          <a:xfrm>
            <a:off x="1719072" y="1810512"/>
            <a:ext cx="201168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48255" y="1417320"/>
            <a:ext cx="1353312" cy="107899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12848" y="1545336"/>
            <a:ext cx="102412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找到种子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12848" y="1920240"/>
            <a:ext cx="1024128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确认经典工作</a:t>
            </a:r>
          </a:p>
        </p:txBody>
      </p:sp>
      <p:sp>
        <p:nvSpPr>
          <p:cNvPr id="14" name="Chevron 13"/>
          <p:cNvSpPr/>
          <p:nvPr/>
        </p:nvSpPr>
        <p:spPr>
          <a:xfrm>
            <a:off x="3474720" y="1810512"/>
            <a:ext cx="201168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803904" y="1417320"/>
            <a:ext cx="1353312" cy="107899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68496" y="1545336"/>
            <a:ext cx="102412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引用追踪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8496" y="1920240"/>
            <a:ext cx="1024128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建立文献链</a:t>
            </a:r>
          </a:p>
        </p:txBody>
      </p:sp>
      <p:sp>
        <p:nvSpPr>
          <p:cNvPr id="18" name="Chevron 17"/>
          <p:cNvSpPr/>
          <p:nvPr/>
        </p:nvSpPr>
        <p:spPr>
          <a:xfrm>
            <a:off x="5230368" y="1810512"/>
            <a:ext cx="201168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559552" y="1417320"/>
            <a:ext cx="1353312" cy="107899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24144" y="1545336"/>
            <a:ext cx="102412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限定范围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24144" y="1920240"/>
            <a:ext cx="1024128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聚焦任务/场景</a:t>
            </a:r>
          </a:p>
        </p:txBody>
      </p:sp>
      <p:sp>
        <p:nvSpPr>
          <p:cNvPr id="22" name="Chevron 21"/>
          <p:cNvSpPr/>
          <p:nvPr/>
        </p:nvSpPr>
        <p:spPr>
          <a:xfrm>
            <a:off x="6986016" y="1810512"/>
            <a:ext cx="201168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315200" y="1417320"/>
            <a:ext cx="1353312" cy="107899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79792" y="1545336"/>
            <a:ext cx="102412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稳定集合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79792" y="1920240"/>
            <a:ext cx="1024128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进入精读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063240"/>
            <a:ext cx="8138160" cy="5029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0C4F7A"/>
                </a:solidFill>
                <a:latin typeface="PingFang SC"/>
              </a:rPr>
              <a:t>每轮只问两件事：还缺哪类论文？哪些关键词需要修改？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种子论文＋双向引用追踪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2240280" cy="135331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362456"/>
            <a:ext cx="19110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向后追：References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737360"/>
            <a:ext cx="1911096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找到概念来源、基础方法和被继承的假设。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10712" y="1133856"/>
            <a:ext cx="2331720" cy="155448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75304" y="1261872"/>
            <a:ext cx="20025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PingFang SC"/>
              </a:rPr>
              <a:t>种子论文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5304" y="1636776"/>
            <a:ext cx="2002536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与问题高度相关、论证结构清晰、引用网络丰富。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1234440"/>
            <a:ext cx="2240280" cy="135331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65392" y="1362456"/>
            <a:ext cx="19110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向前追：Cited by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5392" y="1737360"/>
            <a:ext cx="1911096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找到后续改进、反例、扩展场景与新问题。</a:t>
            </a:r>
          </a:p>
        </p:txBody>
      </p:sp>
      <p:sp>
        <p:nvSpPr>
          <p:cNvPr id="16" name="Chevron 15"/>
          <p:cNvSpPr/>
          <p:nvPr/>
        </p:nvSpPr>
        <p:spPr>
          <a:xfrm>
            <a:off x="2862072" y="1792224"/>
            <a:ext cx="320040" cy="34747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hevron 16"/>
          <p:cNvSpPr/>
          <p:nvPr/>
        </p:nvSpPr>
        <p:spPr>
          <a:xfrm>
            <a:off x="5897880" y="1792224"/>
            <a:ext cx="320040" cy="34747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2920" y="3246120"/>
            <a:ext cx="8138160" cy="5029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 i="0">
                <a:solidFill>
                  <a:srgbClr val="202830"/>
                </a:solidFill>
                <a:latin typeface="PingFang SC"/>
              </a:rPr>
              <a:t>领域地图不是搜索引擎一次给出的，而是沿引用关系逐步长出来的。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检索来源与Search Log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005840"/>
            <a:ext cx="3886200" cy="8046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" y="1078992"/>
            <a:ext cx="1321308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Google Scholar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9948" y="1069848"/>
            <a:ext cx="2253996" cy="6766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跨领域入口与被引追踪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1005840"/>
            <a:ext cx="3886200" cy="80467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45736" y="1078992"/>
            <a:ext cx="1321308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DBLP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1908" y="1069848"/>
            <a:ext cx="2253996" cy="6766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计算机会议/期刊书目信息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" y="2057400"/>
            <a:ext cx="3886200" cy="8046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3776" y="2130552"/>
            <a:ext cx="1321308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ACM / IEEE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69948" y="2121408"/>
            <a:ext cx="2253996" cy="6766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正式出版版本与元数据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17720" y="2057400"/>
            <a:ext cx="3886200" cy="80467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45736" y="2130552"/>
            <a:ext cx="1321308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arXiv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21908" y="2121408"/>
            <a:ext cx="2253996" cy="6766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最新预印本，需额外核验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760" y="3364992"/>
            <a:ext cx="8138160" cy="71323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93776" y="3438144"/>
            <a:ext cx="1874519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Search Log最少记录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23160" y="3429000"/>
            <a:ext cx="5952744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日期｜检索式｜数据库｜结果数｜保留论文｜排除原因｜下一轮关键词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阅读价值由“质量”与“当前相关性”共同决定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1143000"/>
            <a:ext cx="6583680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43000" y="1143000"/>
            <a:ext cx="3291840" cy="1444752"/>
          </a:xfrm>
          <a:prstGeom prst="rect">
            <a:avLst/>
          </a:prstGeom>
          <a:solidFill>
            <a:srgbClr val="F3F5F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34840" y="1143000"/>
            <a:ext cx="3291840" cy="1444752"/>
          </a:xfrm>
          <a:prstGeom prst="rect">
            <a:avLst/>
          </a:prstGeom>
          <a:solidFill>
            <a:srgbClr val="E9F4E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43000" y="2587752"/>
            <a:ext cx="3291840" cy="1435608"/>
          </a:xfrm>
          <a:prstGeom prst="rect">
            <a:avLst/>
          </a:prstGeom>
          <a:solidFill>
            <a:srgbClr val="FAEAE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34840" y="2587752"/>
            <a:ext cx="3291840" cy="1435608"/>
          </a:xfrm>
          <a:prstGeom prst="rect">
            <a:avLst/>
          </a:prstGeom>
          <a:solidFill>
            <a:srgbClr val="FCF2E5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25880" y="1490472"/>
            <a:ext cx="2926080" cy="6858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667078"/>
                </a:solidFill>
                <a:latin typeface="PingFang SC"/>
              </a:rPr>
              <a:t>背景了解
第一遍即可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1490472"/>
            <a:ext cx="2926080" cy="6858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优先精读
可能成为核心文献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5880" y="2926080"/>
            <a:ext cx="2926080" cy="5029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B53B3B"/>
                </a:solidFill>
                <a:latin typeface="PingFang SC"/>
              </a:rPr>
              <a:t>暂不投入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2862072"/>
            <a:ext cx="2926080" cy="6400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C67820"/>
                </a:solidFill>
                <a:latin typeface="PingFang SC"/>
              </a:rPr>
              <a:t>作为线索
需交叉核验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" y="1335024"/>
            <a:ext cx="786384" cy="4114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667078"/>
                </a:solidFill>
                <a:latin typeface="PingFang SC"/>
              </a:rPr>
              <a:t>研究质量高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" y="3337560"/>
            <a:ext cx="786384" cy="4114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667078"/>
                </a:solidFill>
                <a:latin typeface="PingFang SC"/>
              </a:rPr>
              <a:t>研究质量低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151376"/>
            <a:ext cx="196596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667078"/>
                </a:solidFill>
                <a:latin typeface="PingFang SC"/>
              </a:rPr>
              <a:t>当前相关性低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23560" y="4151376"/>
            <a:ext cx="196596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667078"/>
                </a:solidFill>
                <a:latin typeface="PingFang SC"/>
              </a:rPr>
              <a:t>当前相关性高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课堂任务：根据材料信息卡判断阅读优先级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" y="896112"/>
            <a:ext cx="8321040" cy="603504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9496" y="969264"/>
            <a:ext cx="1874519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本次目标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68879" y="960120"/>
            <a:ext cx="6135624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理解“传统批处理为何不适合迭代分析，以及后续系统怎样改进”。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1480" y="1691640"/>
            <a:ext cx="3886200" cy="74980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39496" y="1911095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9496" y="19019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1783080"/>
            <a:ext cx="3108960" cy="24688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202830"/>
                </a:solidFill>
                <a:latin typeface="PingFang SC"/>
              </a:rPr>
              <a:t>MapReduce研究论文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2075688"/>
            <a:ext cx="3108960" cy="23774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667078"/>
                </a:solidFill>
                <a:latin typeface="PingFang SC"/>
              </a:rPr>
              <a:t>定义传统批处理模型｜正式会议论文｜直接相关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63440" y="1691640"/>
            <a:ext cx="3886200" cy="74980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4791456" y="1911095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91456" y="19019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2080" y="1783080"/>
            <a:ext cx="3108960" cy="24688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202830"/>
                </a:solidFill>
                <a:latin typeface="PingFang SC"/>
              </a:rPr>
              <a:t>RDD研究论文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12080" y="2075688"/>
            <a:ext cx="3108960" cy="23774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667078"/>
                </a:solidFill>
                <a:latin typeface="PingFang SC"/>
              </a:rPr>
              <a:t>聚焦迭代与交互分析｜正式会议论文｜直接相关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480" y="2624328"/>
            <a:ext cx="3886200" cy="74980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39496" y="2843784"/>
            <a:ext cx="274320" cy="274320"/>
          </a:xfrm>
          <a:prstGeom prst="ellipse">
            <a:avLst/>
          </a:prstGeom>
          <a:solidFill>
            <a:srgbClr val="6670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39496" y="28346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2715768"/>
            <a:ext cx="3108960" cy="24688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202830"/>
                </a:solidFill>
                <a:latin typeface="PingFang SC"/>
              </a:rPr>
              <a:t>Hadoop用户手册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0120" y="3008376"/>
            <a:ext cx="3108960" cy="23774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667078"/>
                </a:solidFill>
                <a:latin typeface="PingFang SC"/>
              </a:rPr>
              <a:t>说明软件如何配置和使用｜工程文档｜间接相关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63440" y="2624328"/>
            <a:ext cx="3886200" cy="74980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4791456" y="2843784"/>
            <a:ext cx="274320" cy="274320"/>
          </a:xfrm>
          <a:prstGeom prst="ellipse">
            <a:avLst/>
          </a:prstGeom>
          <a:solidFill>
            <a:srgbClr val="6670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791456" y="28346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12080" y="2715768"/>
            <a:ext cx="3108960" cy="24688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202830"/>
                </a:solidFill>
                <a:latin typeface="PingFang SC"/>
              </a:rPr>
              <a:t>Spark介绍文章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12080" y="3008376"/>
            <a:ext cx="3108960" cy="23774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667078"/>
                </a:solidFill>
                <a:latin typeface="PingFang SC"/>
              </a:rPr>
              <a:t>快速解释主要功能｜二手材料｜需回到原文核验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2分钟分类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分类结果＋一句判断依据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参考答案：优先阅读与目标直接相关的原始证据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78992"/>
            <a:ext cx="8138160" cy="8046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0936" y="1152144"/>
            <a:ext cx="1874519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优先精读：A＋B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1143000"/>
            <a:ext cx="5952744" cy="6766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30" b="0" i="0">
                <a:solidFill>
                  <a:srgbClr val="202830"/>
                </a:solidFill>
                <a:latin typeface="PingFang SC"/>
              </a:rPr>
              <a:t>两篇都是直接回答目标问题的原始研究论文，可构成“已有设计—后续改进”的证据链。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12848"/>
            <a:ext cx="3840480" cy="932688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7512" y="234086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按需查阅：C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" y="2715768"/>
            <a:ext cx="351129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30" b="0" i="0">
                <a:solidFill>
                  <a:srgbClr val="202830"/>
                </a:solidFill>
                <a:latin typeface="PingFang SC"/>
              </a:rPr>
              <a:t>当任务转为实现Hadoop作业或核对配置细节时，用户手册价值很高。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12848"/>
            <a:ext cx="3840480" cy="93268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65192" y="234086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暂作线索：D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351129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30" b="0" i="0">
                <a:solidFill>
                  <a:srgbClr val="202830"/>
                </a:solidFill>
                <a:latin typeface="PingFang SC"/>
              </a:rPr>
              <a:t>适合快速建立直觉，但关键主张、数据和引用必须回到原论文核验。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794760"/>
            <a:ext cx="813816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 i="0">
                <a:solidFill>
                  <a:srgbClr val="0C4F7A"/>
                </a:solidFill>
                <a:latin typeface="PingFang SC"/>
              </a:rPr>
              <a:t>这项练习只训练“价值判断”，不要求现场读懂任何一篇论文。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三步阅读法：筛选 → 理解 → 验证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1298448"/>
            <a:ext cx="2331720" cy="1993392"/>
          </a:xfrm>
          <a:prstGeom prst="roundRect">
            <a:avLst/>
          </a:prstGeom>
          <a:solidFill>
            <a:srgbClr val="F4F9FC"/>
          </a:solidFill>
          <a:ln w="1270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8" y="1517904"/>
            <a:ext cx="205740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第一遍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1975104"/>
            <a:ext cx="205740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5–10分钟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2441448"/>
            <a:ext cx="196596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知道论文是什么
决定是否继续</a:t>
            </a:r>
          </a:p>
        </p:txBody>
      </p:sp>
      <p:sp>
        <p:nvSpPr>
          <p:cNvPr id="12" name="Chevron 11"/>
          <p:cNvSpPr/>
          <p:nvPr/>
        </p:nvSpPr>
        <p:spPr>
          <a:xfrm>
            <a:off x="3108960" y="2121408"/>
            <a:ext cx="256032" cy="310896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447287" y="1298448"/>
            <a:ext cx="2331720" cy="1993392"/>
          </a:xfrm>
          <a:prstGeom prst="roundRect">
            <a:avLst/>
          </a:prstGeom>
          <a:solidFill>
            <a:srgbClr val="F3F5F6"/>
          </a:solidFill>
          <a:ln w="1270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84447" y="1517904"/>
            <a:ext cx="205740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第二遍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4447" y="1975104"/>
            <a:ext cx="205740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最多约1小时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0168" y="2441448"/>
            <a:ext cx="196596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理解主旨、方法
与主要证据</a:t>
            </a:r>
          </a:p>
        </p:txBody>
      </p:sp>
      <p:sp>
        <p:nvSpPr>
          <p:cNvPr id="17" name="Chevron 16"/>
          <p:cNvSpPr/>
          <p:nvPr/>
        </p:nvSpPr>
        <p:spPr>
          <a:xfrm>
            <a:off x="5897879" y="2121408"/>
            <a:ext cx="256032" cy="310896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236207" y="1298448"/>
            <a:ext cx="2331720" cy="1993392"/>
          </a:xfrm>
          <a:prstGeom prst="roundRect">
            <a:avLst/>
          </a:prstGeom>
          <a:solidFill>
            <a:srgbClr val="E9F4EF"/>
          </a:solidFill>
          <a:ln w="1270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73368" y="1517904"/>
            <a:ext cx="205740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2E7D65"/>
                </a:solidFill>
                <a:latin typeface="PingFang SC"/>
              </a:rPr>
              <a:t>第三遍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73368" y="1975104"/>
            <a:ext cx="205740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1–5小时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2441448"/>
            <a:ext cx="196596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虚拟重实现
验证假设与局限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3822191"/>
            <a:ext cx="786384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02830"/>
                </a:solidFill>
                <a:latin typeface="PingFang SC"/>
              </a:rPr>
              <a:t>原则：阅读成本随“论文对当前任务的重要性”递增。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第一遍：先获得论文的鸟瞰图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Oval 7"/>
          <p:cNvSpPr/>
          <p:nvPr/>
        </p:nvSpPr>
        <p:spPr>
          <a:xfrm>
            <a:off x="502920" y="1042416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033272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1005840"/>
            <a:ext cx="3520440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02830"/>
                </a:solidFill>
                <a:latin typeface="PingFang SC"/>
              </a:rPr>
              <a:t>标题、摘要和引言</a:t>
            </a:r>
          </a:p>
        </p:txBody>
      </p:sp>
      <p:sp>
        <p:nvSpPr>
          <p:cNvPr id="11" name="Oval 10"/>
          <p:cNvSpPr/>
          <p:nvPr/>
        </p:nvSpPr>
        <p:spPr>
          <a:xfrm>
            <a:off x="502920" y="1627632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618488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1591056"/>
            <a:ext cx="3520440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02830"/>
                </a:solidFill>
                <a:latin typeface="PingFang SC"/>
              </a:rPr>
              <a:t>章节与小节标题</a:t>
            </a:r>
          </a:p>
        </p:txBody>
      </p:sp>
      <p:sp>
        <p:nvSpPr>
          <p:cNvPr id="14" name="Oval 13"/>
          <p:cNvSpPr/>
          <p:nvPr/>
        </p:nvSpPr>
        <p:spPr>
          <a:xfrm>
            <a:off x="502920" y="2212848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2203704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2176272"/>
            <a:ext cx="3520440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02830"/>
                </a:solidFill>
                <a:latin typeface="PingFang SC"/>
              </a:rPr>
              <a:t>结论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798064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2920" y="2788920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2761488"/>
            <a:ext cx="3520440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02830"/>
                </a:solidFill>
                <a:latin typeface="PingFang SC"/>
              </a:rPr>
              <a:t>浏览参考文献并标记熟悉项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92040" y="960120"/>
            <a:ext cx="3291840" cy="3246120"/>
          </a:xfrm>
          <a:prstGeom prst="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keshav-cover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777" y="960120"/>
            <a:ext cx="2508365" cy="3246120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502920" y="3602736"/>
            <a:ext cx="3886200" cy="64008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936" y="3675887"/>
            <a:ext cx="1321308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完成标准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07108" y="3666744"/>
            <a:ext cx="2253996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能回答五个C，并决定：停止、补背景，还是进入第二遍。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第一遍的“五个C”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14400"/>
            <a:ext cx="12801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Times New Roman"/>
              </a:rPr>
              <a:t>Category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914400"/>
            <a:ext cx="123444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论文类型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2112" y="914400"/>
            <a:ext cx="53949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测量、分析、原型或理论？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1618488"/>
            <a:ext cx="12801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Times New Roman"/>
              </a:rPr>
              <a:t>Context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1618488"/>
            <a:ext cx="123444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研究语境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82112" y="1618488"/>
            <a:ext cx="53949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与哪些工作和理论相关？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322576"/>
            <a:ext cx="12801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Times New Roman"/>
              </a:rPr>
              <a:t>Correctness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2322576"/>
            <a:ext cx="123444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初步正确性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2112" y="2322576"/>
            <a:ext cx="53949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关键假设看起来成立吗？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3026664"/>
            <a:ext cx="12801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Times New Roman"/>
              </a:rPr>
              <a:t>Contributions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3026664"/>
            <a:ext cx="123444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主要贡献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82112" y="3026664"/>
            <a:ext cx="53949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提出了什么新的东西？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730752"/>
            <a:ext cx="12801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Times New Roman"/>
              </a:rPr>
              <a:t>Clarity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3730752"/>
            <a:ext cx="123444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表达清晰度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82112" y="3730752"/>
            <a:ext cx="5394960" cy="34747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论证结构是否容易理解？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课堂任务：从裁剪材料中识别论文结构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材料改写自：Dean &amp; Ghemawat, MapReduce, OSDI 2004.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" y="932688"/>
            <a:ext cx="8266175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03504" y="1115568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3504" y="110642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1024128"/>
            <a:ext cx="736092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处理TB级数据时，计算逻辑并不复杂；困难在于数据分片、并行调度、通信和机器故障。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" y="1773936"/>
            <a:ext cx="8266175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03504" y="195681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3504" y="194767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1865376"/>
            <a:ext cx="736092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用户只定义Map和Reduce函数，框架自动完成并行化、数据传输、调度和失败任务重执行。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2615184"/>
            <a:ext cx="8266175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03504" y="2798064"/>
            <a:ext cx="274320" cy="274320"/>
          </a:xfrm>
          <a:prstGeom prst="ellipse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3504" y="27889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2706624"/>
            <a:ext cx="736092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论文展示了1 TB排序实验，并在排序过程中主动杀死200个worker测试故障恢复。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" y="3401568"/>
            <a:ext cx="8266175" cy="45720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474720"/>
            <a:ext cx="1874519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C67820"/>
                </a:solidFill>
                <a:latin typeface="PingFang SC"/>
              </a:rPr>
              <a:t>任务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96311" y="3465576"/>
            <a:ext cx="6080759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0" i="0">
                <a:solidFill>
                  <a:srgbClr val="202830"/>
                </a:solidFill>
                <a:latin typeface="PingFang SC"/>
              </a:rPr>
              <a:t>把A/B/C分别标为 Problem、Insight / Method、Evidence；再用一句话概括论文。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4分钟归类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三项归类＋一句话概括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为什么读了很多论文，仍然找不到研究问题？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987552"/>
            <a:ext cx="813816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600" b="1" i="0">
                <a:solidFill>
                  <a:srgbClr val="0C4F7A"/>
                </a:solidFill>
                <a:latin typeface="PingFang SC"/>
              </a:rPr>
              <a:t>“我都看懂了，但不知道下一步做什么。”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2514600" cy="132588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" y="200253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没有目的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" y="2377439"/>
            <a:ext cx="218541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每篇都从头读，阅读深度与当前任务无关。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10128" y="1874519"/>
            <a:ext cx="2514600" cy="132588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74720" y="200253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没有结构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377439"/>
            <a:ext cx="218541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只记方法名称，没有重建问题、假设与证据链。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26480" y="1874519"/>
            <a:ext cx="2514600" cy="132588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91072" y="200253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没有比较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2377439"/>
            <a:ext cx="218541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逐篇摘要，没有在共同维度上寻找差异与权衡。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566160"/>
            <a:ext cx="786384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02830"/>
                </a:solidFill>
                <a:latin typeface="PingFang SC"/>
              </a:rPr>
              <a:t>本讲目标：把“读过”推进到“能比较、能质疑、能定义问题”。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参考拆解：从信息卡重建MapReduce论证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论文：Dean &amp; Ghemawat, MapReduce, OSDI 2004.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" y="987552"/>
            <a:ext cx="8266175" cy="6400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060704"/>
            <a:ext cx="1874519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A → Problem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96311" y="1051560"/>
            <a:ext cx="608075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大规模批处理的核心困难，是分布式执行细节掩盖了简单的计算逻辑。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" y="1828800"/>
            <a:ext cx="8266175" cy="6400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1901952"/>
            <a:ext cx="1874519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B → Insight / Method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6311" y="1892807"/>
            <a:ext cx="608075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通过受限的Map/Reduce接口，让框架自动负责并行化、通信、调度与容错。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" y="2670048"/>
            <a:ext cx="8266175" cy="64008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743200"/>
            <a:ext cx="1874519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C → Evidence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96311" y="2734056"/>
            <a:ext cx="608075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TB级实验和worker故障实验用于支持可扩展性与容错主张。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912" y="3675887"/>
            <a:ext cx="8266175" cy="65836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66928" y="3749039"/>
            <a:ext cx="187451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一句话概括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96311" y="3739896"/>
            <a:ext cx="6080759" cy="53035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MapReduce用简单的函数式接口封装大规模集群执行细节，并通过TB级任务和故障实验验证其可扩展性与容错能力。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第二遍：理解方法与主要证据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005840"/>
            <a:ext cx="3886200" cy="96012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1792" y="1133856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读什么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508760"/>
            <a:ext cx="355701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正文主干；暂时跳过证明、复杂推导和非关键实现细节。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05840"/>
            <a:ext cx="3886200" cy="96012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965192" y="1133856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怎么看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65192" y="1508760"/>
            <a:ext cx="355701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仔细检查图、表、坐标、单位、误差、样本和实验条件。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331720"/>
            <a:ext cx="3886200" cy="96012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" y="2459736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记什么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792" y="2834639"/>
            <a:ext cx="355701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关键观点、疑问、未读引用，以及Claim与Evidence的对应关系。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00600" y="2331720"/>
            <a:ext cx="3886200" cy="96012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965192" y="2459736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完成标准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65192" y="2834639"/>
            <a:ext cx="355701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能够向别人说明论文主旨、方法和最重要的支持证据。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3822191"/>
            <a:ext cx="81381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不要问“实验多不多”，而要问“这些实验支持了哪些主张”。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用Claim—Evidence表检查论文论证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数据来自：Dean &amp; Ghemawat, MapReduce, OSDI 2004.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20040" y="960120"/>
          <a:ext cx="8503920" cy="345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960"/>
                <a:gridCol w="3886200"/>
                <a:gridCol w="2651760"/>
              </a:tblGrid>
              <a:tr h="691286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核心主张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论文中的主要证据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证据边界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69128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可扩展处理TB级数据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1 TB排序约891秒；分布式grep约150秒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特定Google集群和工作负载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9128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机器故障可透明恢复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排序中杀死200个worker，总时间约增加5%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未透明恢复master故障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69128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备份任务缓解拖尾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禁用备份后891秒增至1283秒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资源较空闲的实验环境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91288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简化应用开发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索引阶段约3800行降到约700行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单个内部应用案例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第三遍：进行“虚拟重新实现”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参考：S. Keshav, How to Read a Paper, 2007.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188720"/>
            <a:ext cx="1444752" cy="201168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50392" y="1389888"/>
            <a:ext cx="292608" cy="292608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50392" y="138074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" y="1847088"/>
            <a:ext cx="1207008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02830"/>
                </a:solidFill>
                <a:latin typeface="PingFang SC"/>
              </a:rPr>
              <a:t>重建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192" y="2331720"/>
            <a:ext cx="1207008" cy="5943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667078"/>
                </a:solidFill>
                <a:latin typeface="PingFang SC"/>
              </a:rPr>
              <a:t>不看原文画出问题、方法与实验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039112" y="1188720"/>
            <a:ext cx="1444752" cy="201168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615184" y="1389888"/>
            <a:ext cx="292608" cy="292608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615184" y="138074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57984" y="1847088"/>
            <a:ext cx="1207008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02830"/>
                </a:solidFill>
                <a:latin typeface="PingFang SC"/>
              </a:rPr>
              <a:t>挑战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57984" y="2331720"/>
            <a:ext cx="1207008" cy="5943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667078"/>
                </a:solidFill>
                <a:latin typeface="PingFang SC"/>
              </a:rPr>
              <a:t>找出显式和隐式假设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03904" y="1188720"/>
            <a:ext cx="1444752" cy="201168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379976" y="1389888"/>
            <a:ext cx="292608" cy="292608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79976" y="138074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22776" y="1847088"/>
            <a:ext cx="1207008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02830"/>
                </a:solidFill>
                <a:latin typeface="PingFang SC"/>
              </a:rPr>
              <a:t>比较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22776" y="2331720"/>
            <a:ext cx="1207008" cy="5943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667078"/>
                </a:solidFill>
                <a:latin typeface="PingFang SC"/>
              </a:rPr>
              <a:t>自己的方案与作者方案有何差异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568696" y="1188720"/>
            <a:ext cx="1444752" cy="201168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144768" y="1389888"/>
            <a:ext cx="292608" cy="292608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44768" y="138074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87568" y="1847088"/>
            <a:ext cx="1207008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02830"/>
                </a:solidFill>
                <a:latin typeface="PingFang SC"/>
              </a:rPr>
              <a:t>验证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87568" y="2331720"/>
            <a:ext cx="1207008" cy="5943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667078"/>
                </a:solidFill>
                <a:latin typeface="PingFang SC"/>
              </a:rPr>
              <a:t>检查实验或证明能否支持主张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33488" y="1188720"/>
            <a:ext cx="1444752" cy="201168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909560" y="1389888"/>
            <a:ext cx="292608" cy="292608"/>
          </a:xfrm>
          <a:prstGeom prst="ellipse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909560" y="138074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52360" y="1847088"/>
            <a:ext cx="1207008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02830"/>
                </a:solidFill>
                <a:latin typeface="PingFang SC"/>
              </a:rPr>
              <a:t>延伸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52360" y="2331720"/>
            <a:ext cx="1207008" cy="5943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667078"/>
                </a:solidFill>
                <a:latin typeface="PingFang SC"/>
              </a:rPr>
              <a:t>记录改进、反例和未来工作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8912" y="3703320"/>
            <a:ext cx="827532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第三遍的完成标准：能凭记忆重构论文，并指出强项、弱项和隐含假设。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阅读不是无限深入：给未知项分级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143000"/>
            <a:ext cx="2514600" cy="146304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3" y="127101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PingFang SC"/>
              </a:rPr>
              <a:t>现在必须理解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" y="1645920"/>
            <a:ext cx="2185416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直接影响论文核心问题、方法、主张或证据。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10128" y="1143000"/>
            <a:ext cx="2514600" cy="146304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127101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667078"/>
                </a:solidFill>
                <a:latin typeface="PingFang SC"/>
              </a:rPr>
              <a:t>稍后补充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1645920"/>
            <a:ext cx="2185416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影响细节理解，但不妨碍当前阅读产出。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1344" y="1143000"/>
            <a:ext cx="2514600" cy="146304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5936" y="1271016"/>
            <a:ext cx="21854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C67820"/>
                </a:solidFill>
                <a:latin typeface="PingFang SC"/>
              </a:rPr>
              <a:t>当前可以忽略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5936" y="1645920"/>
            <a:ext cx="2185416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与当前目标无关的证明、实现或背景支线。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246120"/>
            <a:ext cx="8138160" cy="5029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高效阅读不是“什么都懂”，而是知道什么必须现在懂。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什么样的论文值得成为“核心文献”？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" y="1097280"/>
            <a:ext cx="3840480" cy="98755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225295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直接相关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600200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决定研究问题、方法或评估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73168" y="1097280"/>
            <a:ext cx="3840480" cy="98755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37760" y="1225295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反复出现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1600200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多篇工作共同引用或比较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5488" y="2395728"/>
            <a:ext cx="3840480" cy="98755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52374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代表性强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2898648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提出关键概念、基线或范式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73168" y="2395728"/>
            <a:ext cx="3840480" cy="98755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252374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可操作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0" y="2898648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能够用于实现、复现或方案设计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886200"/>
            <a:ext cx="81381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核心文献数量要少：宁可真正掌握3篇，也不要只记住30篇标题。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核心文献的四级掌握阶梯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3246120"/>
            <a:ext cx="1664208" cy="841248"/>
          </a:xfrm>
          <a:prstGeom prst="roundRect">
            <a:avLst/>
          </a:prstGeom>
          <a:solidFill>
            <a:srgbClr val="F4F9FC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2648" y="3383279"/>
            <a:ext cx="310896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374136"/>
            <a:ext cx="1042415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复述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758183"/>
            <a:ext cx="1389888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80" b="0" i="0">
                <a:solidFill>
                  <a:srgbClr val="667078"/>
                </a:solidFill>
                <a:latin typeface="PingFang SC"/>
              </a:rPr>
              <a:t>能说清论文做了什么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06039" y="2715768"/>
            <a:ext cx="1664208" cy="1371600"/>
          </a:xfrm>
          <a:prstGeom prst="roundRect">
            <a:avLst/>
          </a:prstGeom>
          <a:solidFill>
            <a:srgbClr val="F4F9FC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15768" y="2852927"/>
            <a:ext cx="310896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3239" y="2843784"/>
            <a:ext cx="1042415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重建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199" y="3227832"/>
            <a:ext cx="1389888" cy="7772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80" b="0" i="0">
                <a:solidFill>
                  <a:srgbClr val="667078"/>
                </a:solidFill>
                <a:latin typeface="PingFang SC"/>
              </a:rPr>
              <a:t>能画出问题—方法—证据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9159" y="2185415"/>
            <a:ext cx="1664208" cy="1901952"/>
          </a:xfrm>
          <a:prstGeom prst="roundRect">
            <a:avLst/>
          </a:prstGeom>
          <a:solidFill>
            <a:srgbClr val="F4F9FC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18888" y="2322575"/>
            <a:ext cx="310896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66359" y="2313432"/>
            <a:ext cx="1042415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实现/复现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2697479"/>
            <a:ext cx="1389888" cy="130759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80" b="0" i="0">
                <a:solidFill>
                  <a:srgbClr val="667078"/>
                </a:solidFill>
                <a:latin typeface="PingFang SC"/>
              </a:rPr>
              <a:t>能运行关键流程或结果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12279" y="1655064"/>
            <a:ext cx="1664208" cy="2432303"/>
          </a:xfrm>
          <a:prstGeom prst="roundRect">
            <a:avLst/>
          </a:prstGeom>
          <a:solidFill>
            <a:srgbClr val="E9F4EF"/>
          </a:solidFill>
          <a:ln w="1143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22007" y="1792224"/>
            <a:ext cx="310896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Times New Roman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9479" y="1783080"/>
            <a:ext cx="1042415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讲解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9440" y="2167128"/>
            <a:ext cx="1389888" cy="183794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80" b="0" i="0">
                <a:solidFill>
                  <a:srgbClr val="667078"/>
                </a:solidFill>
                <a:latin typeface="PingFang SC"/>
              </a:rPr>
              <a:t>能让同伴理解并回答追问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用七段式提纲重建论文论证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参考：Stanford CS197C, Assignment 1: Reading a Paper, 2025.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960120"/>
            <a:ext cx="2651760" cy="8046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" y="1024128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Problem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768" y="1289304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问题与重要性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6120" y="960120"/>
            <a:ext cx="2651760" cy="8046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374136" y="1024128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Prior assumption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55848" y="1289304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已有工作的关键假设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960120"/>
            <a:ext cx="2651760" cy="8046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0216" y="1024128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Insight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1928" y="1289304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打破旧假设的新洞察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" y="2039112"/>
            <a:ext cx="2651760" cy="80467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" y="2103120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667078"/>
                </a:solidFill>
                <a:latin typeface="PingFang SC"/>
              </a:rPr>
              <a:t>Technical overview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" y="2368296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方法、系统或证明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46120" y="2039112"/>
            <a:ext cx="2651760" cy="80467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74136" y="2103120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667078"/>
                </a:solidFill>
                <a:latin typeface="PingFang SC"/>
              </a:rPr>
              <a:t>Proof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5848" y="2368296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评估或证明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2039112"/>
            <a:ext cx="2651760" cy="80467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0216" y="2103120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667078"/>
                </a:solidFill>
                <a:latin typeface="PingFang SC"/>
              </a:rPr>
              <a:t>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81928" y="2368296"/>
            <a:ext cx="2432304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影响与后续变化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46120" y="3355848"/>
            <a:ext cx="2651760" cy="71323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374136" y="3419856"/>
            <a:ext cx="2395728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Title / Citation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55848" y="3685032"/>
            <a:ext cx="2432304" cy="3383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论文基本信息与可追溯来源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4224528"/>
            <a:ext cx="8138160" cy="2560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667078"/>
                </a:solidFill>
                <a:latin typeface="Times New Roman"/>
              </a:rPr>
              <a:t>评分关注：Accuracy · Completeness · Clarity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不同论文，“实现”具有不同含义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987552"/>
            <a:ext cx="1508760" cy="47548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987552"/>
            <a:ext cx="1508760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算法/系统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987552"/>
            <a:ext cx="6355080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最小实现、流程追踪、复杂度与故障路径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1773936"/>
            <a:ext cx="1508760" cy="47548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8912" y="1773936"/>
            <a:ext cx="1508760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机器学习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8840" y="1773936"/>
            <a:ext cx="6355080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运行基线、复现关键指标或消融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560320"/>
            <a:ext cx="1508760" cy="47548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560320"/>
            <a:ext cx="1508760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理论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560320"/>
            <a:ext cx="6355080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重建定义、定理条件、证明骨架和反例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3346704"/>
            <a:ext cx="1508760" cy="47548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" y="3346704"/>
            <a:ext cx="1508760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HCI/实证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8840" y="3346704"/>
            <a:ext cx="6355080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重建研究设计、变量、样本与分析流程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160520"/>
            <a:ext cx="8138160" cy="29260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0C4F7A"/>
                </a:solidFill>
                <a:latin typeface="PingFang SC"/>
              </a:rPr>
              <a:t>目标不是复刻全部结果，而是验证你真正依赖的核心机制或主张。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课堂任务：补全WordCount的后半流程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案例基于：Dean &amp; Ghemawat, MapReduce, OSDI 2004.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1024128"/>
            <a:ext cx="1874519" cy="841248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" y="1088136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输入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768" y="1353312"/>
            <a:ext cx="1655063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to be or not to be</a:t>
            </a:r>
          </a:p>
        </p:txBody>
      </p:sp>
      <p:sp>
        <p:nvSpPr>
          <p:cNvPr id="11" name="Chevron 10"/>
          <p:cNvSpPr/>
          <p:nvPr/>
        </p:nvSpPr>
        <p:spPr>
          <a:xfrm>
            <a:off x="2267712" y="1316736"/>
            <a:ext cx="201168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542032" y="1024128"/>
            <a:ext cx="1874519" cy="841248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70048" y="1088136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Map（已给出）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1353312"/>
            <a:ext cx="1655063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(to,1) (be,1) (or,1)
(not,1) (to,1) (be,1)</a:t>
            </a:r>
          </a:p>
        </p:txBody>
      </p:sp>
      <p:sp>
        <p:nvSpPr>
          <p:cNvPr id="15" name="Chevron 14"/>
          <p:cNvSpPr/>
          <p:nvPr/>
        </p:nvSpPr>
        <p:spPr>
          <a:xfrm>
            <a:off x="4489704" y="1316736"/>
            <a:ext cx="201168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764024" y="1024128"/>
            <a:ext cx="1874519" cy="84124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92040" y="1088136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Shuffle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3752" y="1353312"/>
            <a:ext cx="1655063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请按key分组</a:t>
            </a:r>
          </a:p>
        </p:txBody>
      </p:sp>
      <p:sp>
        <p:nvSpPr>
          <p:cNvPr id="19" name="Chevron 18"/>
          <p:cNvSpPr/>
          <p:nvPr/>
        </p:nvSpPr>
        <p:spPr>
          <a:xfrm>
            <a:off x="6711696" y="1316736"/>
            <a:ext cx="201168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86016" y="1024128"/>
            <a:ext cx="1874519" cy="84124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14031" y="1088136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Reduce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5744" y="1353312"/>
            <a:ext cx="1655063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请写最终计数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340864"/>
            <a:ext cx="8275320" cy="71323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936" y="2414016"/>
            <a:ext cx="1874519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故障恢复选择题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60320" y="2404872"/>
            <a:ext cx="6089904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保存中间结果的Map worker故障后：A. 重做丢失的Map任务  B. 忽略丢失数据  C. 重启全部集群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3分钟补全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Shuffle结果＋Reduce结果＋选项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本讲路线：找 → 筛 → 读 → 懂 → 比 → 问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4066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066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明确目的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47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阅读目标卡</a:t>
            </a:r>
          </a:p>
        </p:txBody>
      </p:sp>
      <p:sp>
        <p:nvSpPr>
          <p:cNvPr id="12" name="Chevron 11"/>
          <p:cNvSpPr/>
          <p:nvPr/>
        </p:nvSpPr>
        <p:spPr>
          <a:xfrm>
            <a:off x="1517904" y="2029968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73736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20370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0370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1051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检索筛选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1051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Search Log</a:t>
            </a:r>
          </a:p>
        </p:txBody>
      </p:sp>
      <p:sp>
        <p:nvSpPr>
          <p:cNvPr id="18" name="Chevron 17"/>
          <p:cNvSpPr/>
          <p:nvPr/>
        </p:nvSpPr>
        <p:spPr>
          <a:xfrm>
            <a:off x="2980944" y="2029968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20040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66674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6674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7355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三步阅读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7355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Reading Note</a:t>
            </a:r>
          </a:p>
        </p:txBody>
      </p:sp>
      <p:sp>
        <p:nvSpPr>
          <p:cNvPr id="24" name="Chevron 23"/>
          <p:cNvSpPr/>
          <p:nvPr/>
        </p:nvSpPr>
        <p:spPr>
          <a:xfrm>
            <a:off x="4443984" y="2029968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66344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2978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2978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3659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核心掌握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3659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实现/讲解</a:t>
            </a:r>
          </a:p>
        </p:txBody>
      </p:sp>
      <p:sp>
        <p:nvSpPr>
          <p:cNvPr id="30" name="Chevron 29"/>
          <p:cNvSpPr/>
          <p:nvPr/>
        </p:nvSpPr>
        <p:spPr>
          <a:xfrm>
            <a:off x="5907024" y="2029968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12648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59282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9282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9963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归纳比较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9963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比较表</a:t>
            </a:r>
          </a:p>
        </p:txBody>
      </p:sp>
      <p:sp>
        <p:nvSpPr>
          <p:cNvPr id="36" name="Chevron 35"/>
          <p:cNvSpPr/>
          <p:nvPr/>
        </p:nvSpPr>
        <p:spPr>
          <a:xfrm>
            <a:off x="7370064" y="2029968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7589520" y="1508760"/>
            <a:ext cx="1207008" cy="1335024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8055864" y="1682496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055864" y="16733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62672" y="2029968"/>
            <a:ext cx="1060704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定义问题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62672" y="2386584"/>
            <a:ext cx="106070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667078"/>
                </a:solidFill>
                <a:latin typeface="PingFang SC"/>
              </a:rPr>
              <a:t>Problem Statement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1480" y="3337560"/>
            <a:ext cx="8321040" cy="5029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贯穿原则：目标决定检索范围，检索范围决定阅读深度，比较结果决定问题定义。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参考答案：WordCount与故障恢复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案例基于：Dean &amp; Ghemawat, MapReduce, OSDI 2004.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1097280"/>
            <a:ext cx="1874519" cy="1152144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" y="1225295"/>
            <a:ext cx="15453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输入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" y="1600200"/>
            <a:ext cx="1545336" cy="5394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to be or not to be</a:t>
            </a:r>
          </a:p>
        </p:txBody>
      </p:sp>
      <p:sp>
        <p:nvSpPr>
          <p:cNvPr id="11" name="Chevron 10"/>
          <p:cNvSpPr/>
          <p:nvPr/>
        </p:nvSpPr>
        <p:spPr>
          <a:xfrm>
            <a:off x="2240280" y="1517904"/>
            <a:ext cx="210312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542032" y="1097280"/>
            <a:ext cx="1874519" cy="1152144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06624" y="1225295"/>
            <a:ext cx="15453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Map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06624" y="1600200"/>
            <a:ext cx="1545336" cy="5394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(to,1) (be,1)
(or,1) (not,1)…</a:t>
            </a:r>
          </a:p>
        </p:txBody>
      </p:sp>
      <p:sp>
        <p:nvSpPr>
          <p:cNvPr id="15" name="Chevron 14"/>
          <p:cNvSpPr/>
          <p:nvPr/>
        </p:nvSpPr>
        <p:spPr>
          <a:xfrm>
            <a:off x="4462272" y="1517904"/>
            <a:ext cx="210312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764024" y="1097280"/>
            <a:ext cx="1874519" cy="1152144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28616" y="1225295"/>
            <a:ext cx="15453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Shuffle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28616" y="1600200"/>
            <a:ext cx="1545336" cy="5394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to:[1,1]
be:[1,1]…</a:t>
            </a:r>
          </a:p>
        </p:txBody>
      </p:sp>
      <p:sp>
        <p:nvSpPr>
          <p:cNvPr id="19" name="Chevron 18"/>
          <p:cNvSpPr/>
          <p:nvPr/>
        </p:nvSpPr>
        <p:spPr>
          <a:xfrm>
            <a:off x="6684264" y="1517904"/>
            <a:ext cx="210312" cy="274320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86016" y="1097280"/>
            <a:ext cx="1874519" cy="1152144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225295"/>
            <a:ext cx="15453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Reduce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50608" y="1600200"/>
            <a:ext cx="1545336" cy="5394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to:2  be:2
or:1  not:1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926080"/>
            <a:ext cx="8138160" cy="877824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936" y="2999232"/>
            <a:ext cx="1874519" cy="731519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Map worker故障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60320" y="2990088"/>
            <a:ext cx="5952744" cy="74980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已完成的Map任务也要重做：中间结果只在该worker本地磁盘；重新执行后由master通知Reduce新的位置。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4078224"/>
            <a:ext cx="813816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隐含前提：Map/Reduce函数应确定，重执行才能保持等价语义。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核心结果复现：先写“复现契约”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31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2920" y="960120"/>
          <a:ext cx="8138160" cy="354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/>
                <a:gridCol w="6217920"/>
              </a:tblGrid>
              <a:tr h="506838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字段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需要写清楚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0683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待验证Claim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哪一句主张需要证据？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0683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环境与输入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硬件、软件、数据、规模和随机种子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0683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对照与指标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与谁比较？测量什么？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0683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目标结果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预期复现哪张图、哪个表或哪个数量级？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0683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偏差与失败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与论文不同在哪里？可能原因是什么？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06844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结论边界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复现结果能够支持什么，不能支持什么？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做表之前，先确定“比较目的”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060704"/>
            <a:ext cx="3840480" cy="98755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3" y="1188719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找基线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" y="1563624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比较任务、数据、指标和公开实现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36592" y="1060704"/>
            <a:ext cx="3840480" cy="98755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01183" y="1188719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找瓶颈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1183" y="1563624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比较假设、资源和失败场景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359152"/>
            <a:ext cx="3840480" cy="98755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3503" y="2487168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选方法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3" y="2862072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比较效果、效率、成本和部署条件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36592" y="2359152"/>
            <a:ext cx="3840480" cy="98755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01183" y="2487168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找问题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01183" y="2862072"/>
            <a:ext cx="351129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比较共识、冲突、边界和权衡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895344"/>
            <a:ext cx="81381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表头不是固定模板，而是你要回答的问题的操作化。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用于发现问题的文献比较表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33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01168" y="1097280"/>
          <a:ext cx="874166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1234440"/>
                <a:gridCol w="1143000"/>
                <a:gridCol w="1234440"/>
                <a:gridCol w="1097280"/>
                <a:gridCol w="822960"/>
                <a:gridCol w="1325880"/>
                <a:gridCol w="1243584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论文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场景/问题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关键假设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核心洞察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证据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效果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效率/开销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20" b="1">
                          <a:solidFill>
                            <a:srgbClr val="FFFFFF"/>
                          </a:solidFill>
                          <a:latin typeface="PingFang SC"/>
                        </a:rPr>
                        <a:t>适应性/局限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A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B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C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0">
                          <a:solidFill>
                            <a:srgbClr val="202830"/>
                          </a:solidFill>
                          <a:latin typeface="PingFang SC"/>
                        </a:rPr>
                        <a:t>...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11480" y="3493008"/>
            <a:ext cx="8321040" cy="73152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9496" y="3566160"/>
            <a:ext cx="1874519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读表时重点找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8879" y="3557015"/>
            <a:ext cx="6135624" cy="60350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反复出现的假设｜无法同时满足的目标｜特定场景下的失效｜证据覆盖不到的范围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课堂任务：把事实卡放进比较表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事实改写自：MapReduce, OSDI 2004；RDD, NSDI 2012.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" y="914400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93776" y="1060704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" y="1051560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7824" y="1005840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面向大规模批处理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64408" y="914400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374136" y="1060704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374136" y="1051560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8183" y="1005840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阶段间写入稳定存储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44768" y="914400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254496" y="1060704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54496" y="1051560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38544" y="1005840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失败任务重新执行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1664207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93776" y="1810511"/>
            <a:ext cx="256032" cy="256032"/>
          </a:xfrm>
          <a:prstGeom prst="ellipse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3776" y="1801367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7824" y="1755648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面向迭代与交互分析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64408" y="1664207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374136" y="1810511"/>
            <a:ext cx="256032" cy="256032"/>
          </a:xfrm>
          <a:prstGeom prst="ellipse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74136" y="1801367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58183" y="1755648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工作集可在内存中持久化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44768" y="1664207"/>
            <a:ext cx="2606040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254496" y="1810511"/>
            <a:ext cx="256032" cy="256032"/>
          </a:xfrm>
          <a:prstGeom prst="ellipse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254496" y="1801367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38544" y="1755648"/>
            <a:ext cx="192024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沿lineage重建丢失分区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051560" y="2651760"/>
          <a:ext cx="704088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/>
                <a:gridCol w="2560320"/>
                <a:gridCol w="2560320"/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比较维度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MapReduce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RDD / Spark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工作负载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数据共享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容错方式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____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3" name="Rounded Rectangle 32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4分钟归类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将A—F填入对应单元格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参考答案：MapReduce到RDD的问题演进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论文：MapReduce, OSDI 2004；RDD, NSDI 2012.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74320" y="960120"/>
          <a:ext cx="859535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128"/>
                <a:gridCol w="3785615"/>
                <a:gridCol w="3785615"/>
              </a:tblGrid>
              <a:tr h="55626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维度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MapReduce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ingFang SC"/>
                        </a:rPr>
                        <a:t>RDD / Spark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目标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大规模批处理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迭代算法与交互分析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数据共享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阶段/作业间经稳定存储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工作集可在内存中持久化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容错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任务重执行；依赖输入/中间数据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用lineage重建丢失分区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优势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简单、可扩展、容错成熟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减少重复I/O；迭代最高约20×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边界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迭代与交互产生高I/O开销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02830"/>
                          </a:solidFill>
                          <a:latin typeface="PingFang SC"/>
                        </a:rPr>
                        <a:t>不适合细粒度异步共享状态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38912" y="4352544"/>
            <a:ext cx="8275320" cy="2560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0C4F7A"/>
                </a:solidFill>
                <a:latin typeface="PingFang SC"/>
              </a:rPr>
              <a:t>问题演进：不是“MapReduce不好”，而是“工作负载改变后，原设计假设产生了新瓶颈”。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从四个维度扫描潜在研究问题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051560"/>
            <a:ext cx="3840480" cy="107899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3" y="1179576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效果 / 质量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" y="1554480"/>
            <a:ext cx="3511296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准确率、正确性、覆盖率、用户体验或结论可信度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64608" y="1051560"/>
            <a:ext cx="3840480" cy="107899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0" y="1179576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效率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1554480"/>
            <a:ext cx="3511296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延迟、吞吐、收敛速度、扩展性或开发效率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487168"/>
            <a:ext cx="3840480" cy="107899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3503" y="261518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开销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3" y="2990088"/>
            <a:ext cx="3511296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计算、内存、通信、能耗、标注、金钱与维护成本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64608" y="2487168"/>
            <a:ext cx="3840480" cy="107899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0" y="2615184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适应性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0" y="2990088"/>
            <a:ext cx="3511296" cy="46634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数据、规模、硬件、任务、环境改变后是否仍成立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005072"/>
            <a:ext cx="8138160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真正有价值的问题，往往出现在四者之间无法同时满足的权衡中。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从“观察到不足”走到“定义研究问题”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70432"/>
            <a:ext cx="1481328" cy="15544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93192" y="1298448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目标场景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192" y="1673352"/>
            <a:ext cx="1152144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在哪种数据、任务、规模或约束下？</a:t>
            </a:r>
          </a:p>
        </p:txBody>
      </p:sp>
      <p:sp>
        <p:nvSpPr>
          <p:cNvPr id="10" name="Chevron 9"/>
          <p:cNvSpPr/>
          <p:nvPr/>
        </p:nvSpPr>
        <p:spPr>
          <a:xfrm>
            <a:off x="1746504" y="1773936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20824" y="1170432"/>
            <a:ext cx="1481328" cy="15544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85416" y="1298448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已有方法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5416" y="1673352"/>
            <a:ext cx="1152144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当前主流方法依赖什么关键假设？</a:t>
            </a:r>
          </a:p>
        </p:txBody>
      </p:sp>
      <p:sp>
        <p:nvSpPr>
          <p:cNvPr id="14" name="Chevron 13"/>
          <p:cNvSpPr/>
          <p:nvPr/>
        </p:nvSpPr>
        <p:spPr>
          <a:xfrm>
            <a:off x="3538728" y="1773936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813048" y="1170432"/>
            <a:ext cx="1481328" cy="15544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77639" y="1298448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可测不足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7639" y="1673352"/>
            <a:ext cx="1152144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质量、效率、开销或适应性哪里失效？</a:t>
            </a:r>
          </a:p>
        </p:txBody>
      </p:sp>
      <p:sp>
        <p:nvSpPr>
          <p:cNvPr id="18" name="Chevron 17"/>
          <p:cNvSpPr/>
          <p:nvPr/>
        </p:nvSpPr>
        <p:spPr>
          <a:xfrm>
            <a:off x="5330952" y="1773936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605272" y="1170432"/>
            <a:ext cx="1481328" cy="15544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69864" y="1298448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可能机理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69864" y="1673352"/>
            <a:ext cx="1152144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为什么会发生，而不只是发生了什么？</a:t>
            </a:r>
          </a:p>
        </p:txBody>
      </p:sp>
      <p:sp>
        <p:nvSpPr>
          <p:cNvPr id="22" name="Chevron 21"/>
          <p:cNvSpPr/>
          <p:nvPr/>
        </p:nvSpPr>
        <p:spPr>
          <a:xfrm>
            <a:off x="7123176" y="1773936"/>
            <a:ext cx="182880" cy="246888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397496" y="1170432"/>
            <a:ext cx="1481328" cy="155448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62088" y="1298448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2E7D65"/>
                </a:solidFill>
                <a:latin typeface="PingFang SC"/>
              </a:rPr>
              <a:t>研究问题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62088" y="1673352"/>
            <a:ext cx="1152144" cy="9418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能否改善主目标，同时控制副作用？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8912" y="3154680"/>
            <a:ext cx="1097280" cy="365760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8912" y="3154680"/>
            <a:ext cx="10972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问题模板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19072" y="3063240"/>
            <a:ext cx="6967728" cy="9601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在【场景】中，现有【方法】因【假设/机理】导致【可测不足】；能否【研究方向】改善【主目标】，同时控制【开销/风险】？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课堂任务：用关键词拼装一个研究问题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4048" y="932688"/>
            <a:ext cx="2578608" cy="56692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12064" y="996696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3397D3"/>
                </a:solidFill>
                <a:latin typeface="PingFang SC"/>
              </a:rPr>
              <a:t>场景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" y="1261872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迭代机器学习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55264" y="932688"/>
            <a:ext cx="2578608" cy="56692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83280" y="996696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3397D3"/>
                </a:solidFill>
                <a:latin typeface="PingFang SC"/>
              </a:rPr>
              <a:t>现有方法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64992" y="1261872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MapReduce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932688"/>
            <a:ext cx="2578608" cy="56692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54496" y="996696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3397D3"/>
                </a:solidFill>
                <a:latin typeface="PingFang SC"/>
              </a:rPr>
              <a:t>原有假设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36208" y="1261872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跨轮经稳定存储共享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4048" y="1682495"/>
            <a:ext cx="2578608" cy="56692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12064" y="1746504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2E7D65"/>
                </a:solidFill>
                <a:latin typeface="PingFang SC"/>
              </a:rPr>
              <a:t>不足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" y="2011679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重复I/O导致高延迟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55264" y="1682495"/>
            <a:ext cx="2578608" cy="56692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83280" y="1746504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2E7D65"/>
                </a:solidFill>
                <a:latin typeface="PingFang SC"/>
              </a:rPr>
              <a:t>改进方向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4992" y="2011679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在内存中复用工作集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80" y="1682495"/>
            <a:ext cx="2578608" cy="56692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54496" y="1746504"/>
            <a:ext cx="2322576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2E7D65"/>
                </a:solidFill>
                <a:latin typeface="PingFang SC"/>
              </a:rPr>
              <a:t>约束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36208" y="2011679"/>
            <a:ext cx="2359152" cy="1920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30" b="0" i="0">
                <a:solidFill>
                  <a:srgbClr val="202830"/>
                </a:solidFill>
                <a:latin typeface="PingFang SC"/>
              </a:rPr>
              <a:t>仍需支持容错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488" y="2670048"/>
            <a:ext cx="8193024" cy="84124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03504" y="2743200"/>
            <a:ext cx="1874519" cy="6949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拼装模板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32887" y="2734056"/>
            <a:ext cx="6007608" cy="7132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在【场景】中，现有【方法】因【原有假设】产生【不足】；能否通过【改进方向】改善性能，同时满足【约束】？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4分钟拼装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一段完整且可检验的问题陈述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参考答案：从MapReduce限制到RDD问题定义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论文：MapReduce, OSDI 2004；RDD, NSDI 2012.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1480" y="896112"/>
            <a:ext cx="1188720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896112"/>
            <a:ext cx="11887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0512" y="896112"/>
            <a:ext cx="67665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迭代机器学习与交互式数据分析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1480" y="1517904"/>
            <a:ext cx="1188720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517904"/>
            <a:ext cx="11887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原假设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10512" y="1517904"/>
            <a:ext cx="67665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跨阶段共享数据依赖稳定存储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1480" y="2139696"/>
            <a:ext cx="1188720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139696"/>
            <a:ext cx="11887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不足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10512" y="2139696"/>
            <a:ext cx="67665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重复磁盘I/O和序列化导致高延迟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1480" y="2761488"/>
            <a:ext cx="1188720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2761488"/>
            <a:ext cx="11887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机理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10512" y="2761488"/>
            <a:ext cx="67665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工作集被反复读取，但框架缺少可容错的内存复用抽象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480" y="3383280"/>
            <a:ext cx="1188720" cy="384048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383280"/>
            <a:ext cx="11887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问题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10512" y="3383280"/>
            <a:ext cx="67665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能否在保留容错的同时，让数据跨操作在内存中高效复用？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977639"/>
            <a:ext cx="8138160" cy="56692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936" y="4050791"/>
            <a:ext cx="1874519" cy="42062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C67820"/>
                </a:solidFill>
                <a:latin typeface="PingFang SC"/>
              </a:rPr>
              <a:t>边界与权衡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60320" y="4041648"/>
            <a:ext cx="5952744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RDD牺牲了细粒度异步更新能力，换取粗粒度数据并行下的高效复用与lineage容错。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本讲结束时，你应该能交出什么？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" y="960120"/>
            <a:ext cx="5029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3397D3"/>
                </a:solidFill>
                <a:latin typeface="Times New Roman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960120"/>
            <a:ext cx="1874519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检索记录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960120"/>
            <a:ext cx="55321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检索式、来源、筛选理由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" y="1655064"/>
            <a:ext cx="5029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3397D3"/>
                </a:solidFill>
                <a:latin typeface="Times New Roman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1655064"/>
            <a:ext cx="1874519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论文阅读卡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1655064"/>
            <a:ext cx="55321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问题、洞察、方法、证据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" y="2350008"/>
            <a:ext cx="5029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3397D3"/>
                </a:solidFill>
                <a:latin typeface="Times New Roman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8992" y="2350008"/>
            <a:ext cx="1874519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核心掌握记录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2350008"/>
            <a:ext cx="55321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实现、复现或Teach-back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" y="3044952"/>
            <a:ext cx="5029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3397D3"/>
                </a:solidFill>
                <a:latin typeface="Times New Roman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3044952"/>
            <a:ext cx="1874519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文献比较表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17520" y="3044952"/>
            <a:ext cx="55321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共同维度、差异与权衡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" y="3739896"/>
            <a:ext cx="5029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3397D3"/>
                </a:solidFill>
                <a:latin typeface="Times New Roman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8992" y="3739896"/>
            <a:ext cx="1874519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候选问题陈述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17520" y="3739896"/>
            <a:ext cx="553212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场景、限制、机理与目标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把阅读变成研究：本讲总结与课后任务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72000"/>
            <a:ext cx="78181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80" b="0" i="0">
                <a:solidFill>
                  <a:srgbClr val="667078"/>
                </a:solidFill>
                <a:latin typeface="PingFang SC"/>
              </a:rPr>
              <a:t>核心参考：Keshav 2007；Stanford CS197C 2025；MapReduce OSDI 2004；RDD NSDI 2012.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6888" y="1005840"/>
            <a:ext cx="1225296" cy="84124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4904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目的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616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先写目标卡</a:t>
            </a:r>
          </a:p>
        </p:txBody>
      </p:sp>
      <p:sp>
        <p:nvSpPr>
          <p:cNvPr id="11" name="Chevron 10"/>
          <p:cNvSpPr/>
          <p:nvPr/>
        </p:nvSpPr>
        <p:spPr>
          <a:xfrm>
            <a:off x="1499616" y="1289304"/>
            <a:ext cx="146304" cy="21031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700784" y="1005840"/>
            <a:ext cx="1225296" cy="84124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28800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检索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10512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建立Search Log</a:t>
            </a:r>
          </a:p>
        </p:txBody>
      </p:sp>
      <p:sp>
        <p:nvSpPr>
          <p:cNvPr id="15" name="Chevron 14"/>
          <p:cNvSpPr/>
          <p:nvPr/>
        </p:nvSpPr>
        <p:spPr>
          <a:xfrm>
            <a:off x="2953512" y="1289304"/>
            <a:ext cx="146304" cy="21031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154680" y="1005840"/>
            <a:ext cx="1225296" cy="84124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82696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阅读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64408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完成三步阅读</a:t>
            </a:r>
          </a:p>
        </p:txBody>
      </p:sp>
      <p:sp>
        <p:nvSpPr>
          <p:cNvPr id="19" name="Chevron 18"/>
          <p:cNvSpPr/>
          <p:nvPr/>
        </p:nvSpPr>
        <p:spPr>
          <a:xfrm>
            <a:off x="4407408" y="1289304"/>
            <a:ext cx="146304" cy="21031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608576" y="1005840"/>
            <a:ext cx="1225296" cy="84124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36592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掌握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18304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实现/复现/讲解</a:t>
            </a:r>
          </a:p>
        </p:txBody>
      </p:sp>
      <p:sp>
        <p:nvSpPr>
          <p:cNvPr id="23" name="Chevron 22"/>
          <p:cNvSpPr/>
          <p:nvPr/>
        </p:nvSpPr>
        <p:spPr>
          <a:xfrm>
            <a:off x="5861304" y="1289304"/>
            <a:ext cx="146304" cy="21031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062472" y="1005840"/>
            <a:ext cx="1225296" cy="84124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90488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3397D3"/>
                </a:solidFill>
                <a:latin typeface="PingFang SC"/>
              </a:rPr>
              <a:t>比较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按目标做表</a:t>
            </a:r>
          </a:p>
        </p:txBody>
      </p:sp>
      <p:sp>
        <p:nvSpPr>
          <p:cNvPr id="27" name="Chevron 26"/>
          <p:cNvSpPr/>
          <p:nvPr/>
        </p:nvSpPr>
        <p:spPr>
          <a:xfrm>
            <a:off x="7315200" y="1289304"/>
            <a:ext cx="146304" cy="21031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516368" y="1005840"/>
            <a:ext cx="1225296" cy="84124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44384" y="1069848"/>
            <a:ext cx="969264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2E7D65"/>
                </a:solidFill>
                <a:latin typeface="PingFang SC"/>
              </a:rPr>
              <a:t>问题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26096" y="1335024"/>
            <a:ext cx="1005840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写候选陈述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2359152"/>
            <a:ext cx="8138160" cy="96012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7512" y="2487168"/>
            <a:ext cx="78089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课后任务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7512" y="2862072"/>
            <a:ext cx="780897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选择一个方向：提交5篇文献的检索记录；精读1篇核心论文；完成七段式阅读卡；制作比较表；写出1个候选问题。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3675887"/>
            <a:ext cx="8138160" cy="59436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0936" y="3749039"/>
            <a:ext cx="1874519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下一讲衔接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60320" y="3739896"/>
            <a:ext cx="5952744" cy="46634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候选问题 → 机理分析 → 可检验假设 → 方法与实验设计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科研文献阅读，不是教材学习的缩小版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5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0040" y="969264"/>
          <a:ext cx="8503920" cy="3310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880"/>
                <a:gridCol w="3291840"/>
                <a:gridCol w="3886200"/>
              </a:tblGrid>
              <a:tr h="551688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维度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教材学习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科研文献阅读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目标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建立系统知识体系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回答当前研究任务中的问题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知识状态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相对成熟、结构稳定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前沿、可能争议或错误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阅读顺序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通常按章节递进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允许跳读、回读和补背景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可信方式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依赖教材体系与教学筛选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主动检查假设、方法和证据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完成标准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理解并掌握知识点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形成判断、比较与下一步行动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4370832"/>
            <a:ext cx="8138160" cy="2560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0C4F7A"/>
                </a:solidFill>
                <a:latin typeface="PingFang SC"/>
              </a:rPr>
              <a:t>核心转换：从“学完再用”转向“为了完成任务而按需学习”。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按需学习：遇到障碍时再补背景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6032" y="1508760"/>
            <a:ext cx="1417320" cy="10515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20624" y="163677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研究任务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624" y="2011680"/>
            <a:ext cx="108813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我要回答什么？</a:t>
            </a:r>
          </a:p>
        </p:txBody>
      </p:sp>
      <p:sp>
        <p:nvSpPr>
          <p:cNvPr id="10" name="Chevron 9"/>
          <p:cNvSpPr/>
          <p:nvPr/>
        </p:nvSpPr>
        <p:spPr>
          <a:xfrm>
            <a:off x="1737360" y="1874519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29967" y="1508760"/>
            <a:ext cx="1417320" cy="105156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94560" y="163677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阅读论文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2011680"/>
            <a:ext cx="108813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先抓主干</a:t>
            </a:r>
          </a:p>
        </p:txBody>
      </p:sp>
      <p:sp>
        <p:nvSpPr>
          <p:cNvPr id="14" name="Chevron 13"/>
          <p:cNvSpPr/>
          <p:nvPr/>
        </p:nvSpPr>
        <p:spPr>
          <a:xfrm>
            <a:off x="3511296" y="1874519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803904" y="1508760"/>
            <a:ext cx="1417320" cy="10515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68496" y="163677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发现障碍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8496" y="2011680"/>
            <a:ext cx="108813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术语/理论/工具</a:t>
            </a:r>
          </a:p>
        </p:txBody>
      </p:sp>
      <p:sp>
        <p:nvSpPr>
          <p:cNvPr id="18" name="Chevron 17"/>
          <p:cNvSpPr/>
          <p:nvPr/>
        </p:nvSpPr>
        <p:spPr>
          <a:xfrm>
            <a:off x="5285232" y="1874519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577840" y="1508760"/>
            <a:ext cx="1417320" cy="105156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42432" y="163677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定向补课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42432" y="2011680"/>
            <a:ext cx="108813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只补必要部分</a:t>
            </a:r>
          </a:p>
        </p:txBody>
      </p:sp>
      <p:sp>
        <p:nvSpPr>
          <p:cNvPr id="22" name="Chevron 21"/>
          <p:cNvSpPr/>
          <p:nvPr/>
        </p:nvSpPr>
        <p:spPr>
          <a:xfrm>
            <a:off x="7059168" y="1874519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351775" y="1508760"/>
            <a:ext cx="1417320" cy="10515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16367" y="163677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返回论文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16367" y="2011680"/>
            <a:ext cx="108813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验证是否解决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127248"/>
            <a:ext cx="813816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0C4F7A"/>
                </a:solidFill>
                <a:latin typeface="PingFang SC"/>
              </a:rPr>
              <a:t>判断标准：补背景之后，是否更接近当前阅读产出？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3712463"/>
            <a:ext cx="8138160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0" i="0">
                <a:solidFill>
                  <a:srgbClr val="667078"/>
                </a:solidFill>
                <a:latin typeface="PingFang SC"/>
              </a:rPr>
              <a:t>如果没有，就先记录问题，避免掉进“无限补课”的支线。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同一篇论文，因为目的不同，读法也不同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7472" y="1005840"/>
            <a:ext cx="1965960" cy="123444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12064" y="1133856"/>
            <a:ext cx="16367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了解领域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2064" y="1508760"/>
            <a:ext cx="16367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回答：这个方向在研究什么？
深度：第一遍为主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87168" y="1005840"/>
            <a:ext cx="1965960" cy="123444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51760" y="1133856"/>
            <a:ext cx="16367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解决具体问题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1508760"/>
            <a:ext cx="16367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回答：别人如何处理相似困难？
深度：第二遍＋定位细节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26864" y="1005840"/>
            <a:ext cx="1965960" cy="123444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91455" y="1133856"/>
            <a:ext cx="16367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复现或采用方法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91455" y="1508760"/>
            <a:ext cx="16367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回答：方法如何运行、条件是什么？
深度：第三遍＋实现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66560" y="1005840"/>
            <a:ext cx="1965960" cy="123444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31152" y="1133856"/>
            <a:ext cx="16367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寻找研究问题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31152" y="1508760"/>
            <a:ext cx="16367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回答：共识、冲突、边界和权衡是什么？
深度：多篇比较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2880360"/>
            <a:ext cx="8138160" cy="5486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0C4F7A"/>
                </a:solidFill>
                <a:latin typeface="PingFang SC"/>
              </a:rPr>
              <a:t>阅读深度不是论文决定的，而是“论文与当前任务的关系”决定的。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开始检索前，先写一张阅读目标卡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24128"/>
            <a:ext cx="123444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024128"/>
            <a:ext cx="123444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目的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7088" y="1024128"/>
            <a:ext cx="672084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我需要为选题、复现、方案还是写作服务？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700784"/>
            <a:ext cx="123444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1700784"/>
            <a:ext cx="123444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核心问题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7088" y="1700784"/>
            <a:ext cx="672084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阅读后必须能回答哪一个具体问题？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377440"/>
            <a:ext cx="123444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2377440"/>
            <a:ext cx="123444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时间预算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7088" y="2377440"/>
            <a:ext cx="672084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10分钟、1小时，还是半天？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054096"/>
            <a:ext cx="123444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3054096"/>
            <a:ext cx="123444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PingFang SC"/>
              </a:rPr>
              <a:t>完成标准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47088" y="3054096"/>
            <a:ext cx="672084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三句话、阅读卡、实现记录，还是比较表？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840480"/>
            <a:ext cx="8138160" cy="64008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5216" y="3913632"/>
            <a:ext cx="1874519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示例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4600" y="3904488"/>
            <a:ext cx="5952744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我要判断：为什么MapReduce不适合迭代工作负载，并找到后续系统采用的改进机制。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把研究兴趣拆成可检索的关键词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280160"/>
            <a:ext cx="1481328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93192" y="1408176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研究对象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192" y="1783080"/>
            <a:ext cx="1152144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cluster computing
data processing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02536" y="1280160"/>
            <a:ext cx="1481328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67128" y="1408176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任务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67128" y="1783080"/>
            <a:ext cx="1152144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iterative analytics
interactive query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76472" y="1280160"/>
            <a:ext cx="1481328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941063" y="1408176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1063" y="1783080"/>
            <a:ext cx="1152144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in-memory
dataflow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50408" y="1280160"/>
            <a:ext cx="1481328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15000" y="1408176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场景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1783080"/>
            <a:ext cx="1152144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large scale
fault tolerant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24344" y="1280160"/>
            <a:ext cx="1481328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88936" y="1408176"/>
            <a:ext cx="115214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指标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88936" y="1783080"/>
            <a:ext cx="1152144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latency
I/O overhead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3035808"/>
            <a:ext cx="1325880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0C4F7A"/>
                </a:solidFill>
                <a:latin typeface="PingFang SC"/>
              </a:rPr>
              <a:t>组合方式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8800" y="3035808"/>
            <a:ext cx="6629400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900" b="1" i="0">
                <a:solidFill>
                  <a:srgbClr val="202830"/>
                </a:solidFill>
                <a:latin typeface="PingFang SC"/>
              </a:rPr>
              <a:t>对象 + 任务 + 方法/场景 + 指标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3703320"/>
            <a:ext cx="800100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667078"/>
                </a:solidFill>
                <a:latin typeface="Times New Roman"/>
              </a:rPr>
              <a:t>示例："iterative data processing" AND "in-memory" AND fault tolerance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Ed_2012_Template_16x9">
  <a:themeElements>
    <a:clrScheme name="">
      <a:dk1>
        <a:srgbClr val="1D4C7C"/>
      </a:dk1>
      <a:lt1>
        <a:srgbClr val="FFFFFF"/>
      </a:lt1>
      <a:dk2>
        <a:srgbClr val="363535"/>
      </a:dk2>
      <a:lt2>
        <a:srgbClr val="3397D3"/>
      </a:lt2>
      <a:accent1>
        <a:srgbClr val="3397D3"/>
      </a:accent1>
      <a:accent2>
        <a:srgbClr val="8E499C"/>
      </a:accent2>
      <a:accent3>
        <a:srgbClr val="AEAEAE"/>
      </a:accent3>
      <a:accent4>
        <a:srgbClr val="DADADA"/>
      </a:accent4>
      <a:accent5>
        <a:srgbClr val="ADC9E6"/>
      </a:accent5>
      <a:accent6>
        <a:srgbClr val="80418D"/>
      </a:accent6>
      <a:hlink>
        <a:srgbClr val="FFFFFF"/>
      </a:hlink>
      <a:folHlink>
        <a:srgbClr val="FFFFFF"/>
      </a:folHlink>
    </a:clrScheme>
    <a:fontScheme name="TechEd_2012_Template_16x9">
      <a:majorFont>
        <a:latin typeface="Segoe UI"/>
        <a:ea typeface=""/>
        <a:cs typeface="Segoe UI"/>
      </a:majorFont>
      <a:minorFont>
        <a:latin typeface="Segoe UI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85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85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1D4C7C"/>
      </a:dk1>
      <a:lt1>
        <a:srgbClr val="FFFFFF"/>
      </a:lt1>
      <a:dk2>
        <a:srgbClr val="363535"/>
      </a:dk2>
      <a:lt2>
        <a:srgbClr val="3397D3"/>
      </a:lt2>
      <a:accent1>
        <a:srgbClr val="3397D3"/>
      </a:accent1>
      <a:accent2>
        <a:srgbClr val="8E499C"/>
      </a:accent2>
      <a:accent3>
        <a:srgbClr val="AEAEAE"/>
      </a:accent3>
      <a:accent4>
        <a:srgbClr val="DADADA"/>
      </a:accent4>
      <a:accent5>
        <a:srgbClr val="ADC9E6"/>
      </a:accent5>
      <a:accent6>
        <a:srgbClr val="80418D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12275</TotalTime>
  <Pages>0</Pages>
  <Words>525</Words>
  <Characters>0</Characters>
  <Application>Microsoft Office PowerPoint</Application>
  <DocSecurity>0</DocSecurity>
  <PresentationFormat>全屏显示(16:9)</PresentationFormat>
  <Lines>0</Lines>
  <Paragraphs>55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微软雅黑</vt:lpstr>
      <vt:lpstr>Arial</vt:lpstr>
      <vt:lpstr>Segoe UI</vt:lpstr>
      <vt:lpstr>Times New Roman</vt:lpstr>
      <vt:lpstr>Wingdings</vt:lpstr>
      <vt:lpstr>TechEd_2012_Template_16x9</vt:lpstr>
      <vt:lpstr>PowerPoint 演示文稿</vt:lpstr>
      <vt:lpstr>PowerPoint 演示文稿</vt:lpstr>
      <vt:lpstr>向量和向量检索</vt:lpstr>
      <vt:lpstr>挑战：多方面严苛性能要求</vt:lpstr>
    </vt:vector>
  </TitlesOfParts>
  <Manager>&lt;Content Manager Name Here&gt;</Manager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科研训练（第二讲）：科研文献阅读 V2</dc:title>
  <dc:creator>晏潇</dc:creator>
  <cp:lastModifiedBy>潇 晏</cp:lastModifiedBy>
  <cp:revision>941</cp:revision>
  <dcterms:created xsi:type="dcterms:W3CDTF">2012-03-22T18:48:00Z</dcterms:created>
  <dcterms:modified xsi:type="dcterms:W3CDTF">2026-08-26T10:39:16Z</dcterms:modified>
  <dc:subject>从按需学习到发现研究问题（降低课堂任务难度版）</dc:subject>
  <cp:keywords>科研训练, 文献阅读, MapReduce, Spark, 三步阅读法</cp:keyword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0x010100B88FC3ECA26D1C46B3C4C83281D2EB9C003BBE479AF4108146A616B6B5E7069DBC</vt:lpwstr>
  </property>
  <property fmtid="{D5CDD505-2E9C-101B-9397-08002B2CF9AE}" pid="3" name="Event Venue">
    <vt:lpwstr>232;#Orange County Convention Center Orlando, FL|bd993e89-aa48-4695-84e0-3b53e88b1a79</vt:lpwstr>
  </property>
  <property fmtid="{D5CDD505-2E9C-101B-9397-08002B2CF9AE}" pid="4" name="Event Location">
    <vt:lpwstr>231;#Orlando|99ded043-d247-43a1-9b7a-028ecd66d1eb</vt:lpwstr>
  </property>
  <property fmtid="{D5CDD505-2E9C-101B-9397-08002B2CF9AE}" pid="5" name="Event1">
    <vt:lpwstr>126;#TechEd|ac8fad57-eb30-43a8-b5bd-05dcf2cf2246</vt:lpwstr>
  </property>
  <property fmtid="{D5CDD505-2E9C-101B-9397-08002B2CF9AE}" pid="6" name="KSOProductBuildVer">
    <vt:lpwstr>2052-9.1.0.4180</vt:lpwstr>
  </property>
</Properties>
</file>