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6"/>
  </p:notesMasterIdLst>
  <p:handoutMasterIdLst>
    <p:handoutMasterId r:id="rId7"/>
  </p:handoutMasterIdLst>
  <p:sldIdLst>
    <p:sldId id="256" r:id="rId5"/>
    <p:sldId id="257" r:id="rId4"/>
    <p:sldId id="258" r:id="rId3"/>
    <p:sldId id="259" r:id="rId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</p:sldIdLst>
  <p:sldSz cx="9144000" cy="5143500" type="screen16x9"/>
  <p:notesSz cx="6858000" cy="9144000"/>
  <p:defaultTextStyle>
    <a:defPPr>
      <a:defRPr lang="zh-CN"/>
    </a:defPPr>
    <a:lvl1pPr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342900" indent="114300"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685800" indent="228600"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028700" indent="342900"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371600" indent="457200" algn="l" defTabSz="685800" rtl="0" fontAlgn="base">
      <a:spcBef>
        <a:spcPct val="0"/>
      </a:spcBef>
      <a:spcAft>
        <a:spcPct val="0"/>
      </a:spcAft>
      <a:buFont typeface="Arial" charset="0"/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">
          <p15:clr>
            <a:srgbClr val="A4A3A4"/>
          </p15:clr>
        </p15:guide>
        <p15:guide id="2" orient="horz" pos="900">
          <p15:clr>
            <a:srgbClr val="A4A3A4"/>
          </p15:clr>
        </p15:guide>
        <p15:guide id="3" orient="horz" pos="2052">
          <p15:clr>
            <a:srgbClr val="A4A3A4"/>
          </p15:clr>
        </p15:guide>
        <p15:guide id="4" orient="horz" pos="3132">
          <p15:clr>
            <a:srgbClr val="A4A3A4"/>
          </p15:clr>
        </p15:guide>
        <p15:guide id="5" orient="horz" pos="1116">
          <p15:clr>
            <a:srgbClr val="A4A3A4"/>
          </p15:clr>
        </p15:guide>
        <p15:guide id="6" orient="horz" pos="684">
          <p15:clr>
            <a:srgbClr val="A4A3A4"/>
          </p15:clr>
        </p15:guide>
        <p15:guide id="7" pos="2880">
          <p15:clr>
            <a:srgbClr val="A4A3A4"/>
          </p15:clr>
        </p15:guide>
        <p15:guide id="8" pos="245">
          <p15:clr>
            <a:srgbClr val="A4A3A4"/>
          </p15:clr>
        </p15:guide>
        <p15:guide id="9" pos="893">
          <p15:clr>
            <a:srgbClr val="A4A3A4"/>
          </p15:clr>
        </p15:guide>
        <p15:guide id="10" pos="5514">
          <p15:clr>
            <a:srgbClr val="A4A3A4"/>
          </p15:clr>
        </p15:guide>
        <p15:guide id="11" pos="5299">
          <p15:clr>
            <a:srgbClr val="A4A3A4"/>
          </p15:clr>
        </p15:guide>
        <p15:guide id="12" pos="45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帐户" initials="M帐" lastIdx="1" clrIdx="0">
    <p:extLst>
      <p:ext uri="{19B8F6BF-5375-455C-9EA6-DF929625EA0E}">
        <p15:presenceInfo xmlns:p15="http://schemas.microsoft.com/office/powerpoint/2012/main" userId="c8f51119b6961bf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7E7E"/>
    <a:srgbClr val="F610E6"/>
    <a:srgbClr val="A3D769"/>
    <a:srgbClr val="FBEFC7"/>
    <a:srgbClr val="FFCB25"/>
    <a:srgbClr val="2486C2"/>
    <a:srgbClr val="FFE181"/>
    <a:srgbClr val="E36D6D"/>
    <a:srgbClr val="6F9C2E"/>
    <a:srgbClr val="D5A8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86595" autoAdjust="0"/>
  </p:normalViewPr>
  <p:slideViewPr>
    <p:cSldViewPr>
      <p:cViewPr varScale="1">
        <p:scale>
          <a:sx n="141" d="100"/>
          <a:sy n="141" d="100"/>
        </p:scale>
        <p:origin x="776" y="68"/>
      </p:cViewPr>
      <p:guideLst>
        <p:guide orient="horz" pos="108"/>
        <p:guide orient="horz" pos="900"/>
        <p:guide orient="horz" pos="2052"/>
        <p:guide orient="horz" pos="3132"/>
        <p:guide orient="horz" pos="1116"/>
        <p:guide orient="horz" pos="684"/>
        <p:guide pos="2880"/>
        <p:guide pos="245"/>
        <p:guide pos="893"/>
        <p:guide pos="5514"/>
        <p:guide pos="5299"/>
        <p:guide pos="4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4295" cy="74295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4.xml"/><Relationship Id="rId3" Type="http://schemas.openxmlformats.org/officeDocument/2006/relationships/slide" Target="slides/slide3.xml"/><Relationship Id="rId4" Type="http://schemas.openxmlformats.org/officeDocument/2006/relationships/slide" Target="slides/slide2.xml"/><Relationship Id="rId5" Type="http://schemas.openxmlformats.org/officeDocument/2006/relationships/slide" Target="slides/slide1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commentAuthors" Target="commentAuthors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008247A-13B5-491F-9F97-C32DC2A76F1F}" type="datetimeFigureOut">
              <a:rPr lang="zh-CN" altLang="en-US"/>
              <a:pPr>
                <a:defRPr/>
              </a:pPr>
              <a:t>2026/8/26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BF023A7-28A7-4F76-9563-AF5157558A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43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Header Placeholder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Segoe U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63021AE8-D0B7-4BF6-B781-51FEE193BFAD}" type="datetime1">
              <a:rPr lang="en-US"/>
              <a:pPr>
                <a:defRPr/>
              </a:pPr>
              <a:t>8/26/2026</a:t>
            </a:fld>
            <a:endParaRPr lang="en-US" sz="1200">
              <a:latin typeface="Segoe UI" pitchFamily="34" charset="0"/>
            </a:endParaRPr>
          </a:p>
        </p:txBody>
      </p:sp>
      <p:sp>
        <p:nvSpPr>
          <p:cNvPr id="47108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sp>
      <p:sp>
        <p:nvSpPr>
          <p:cNvPr id="47109" name="Notes Placeholder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Click to edit Master text styles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Second level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Third level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Fourth level</a:t>
            </a:r>
          </a:p>
          <a:p>
            <a:pPr defTabSz="0" eaLnBrk="0" hangingPunct="0">
              <a:spcBef>
                <a:spcPct val="30000"/>
              </a:spcBef>
              <a:buFontTx/>
              <a:buNone/>
            </a:pPr>
            <a:r>
              <a:rPr lang="en-US" altLang="zh-CN" sz="1200"/>
              <a:t>Fifth level</a:t>
            </a:r>
          </a:p>
        </p:txBody>
      </p:sp>
      <p:sp>
        <p:nvSpPr>
          <p:cNvPr id="10246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617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500">
                <a:latin typeface="Segoe UI" pitchFamily="34" charset="0"/>
                <a:sym typeface="Segoe UI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47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172200" y="8685213"/>
            <a:ext cx="684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C602B0D3-82A8-4140-9467-B613966B3B70}" type="slidenum">
              <a:rPr lang="en-US"/>
              <a:pPr>
                <a:defRPr/>
              </a:pPr>
              <a:t>‹#›</a:t>
            </a:fld>
            <a:endParaRPr lang="en-US" sz="1200">
              <a:latin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87260"/>
      </p:ext>
    </p:extLst>
  </p:cSld>
  <p:clrMap bg1="dk2" tx1="lt1" bg2="dk1" tx2="lt2" accent1="accent1" accent2="accent2" accent3="accent3" accent4="accent4" accent5="accent5" accent6="accent6" hlink="hlink" folHlink="folHlink"/>
  <p:hf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建议用时：1分钟。</a:t>
            </a:r>
          </a:p>
          <a:p>
            <a:r>
              <a:t>说明本讲承接第二讲的候选问题，目标是完成一次缩小版的问题—方法—实现—证据闭环。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建议用时：5分钟。说明空白不是“没人做过”，而是已有证据、方法或适用范围存在明确不足。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建议用时：5分钟。学生不需要领域背景，只需根据表述结构分类。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建议用时：4分钟。强调B是现象，C才是带目标和约束的问题；A和D都是方案。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建议用时：4分钟。区分表面症状修补与针对根因的研究方案。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建议用时：5分钟。机理链不要求一次正确，应保留竞争性解释并通过实验逐步修正。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建议用时：5分钟。解释第一性原理不是口号，而是把问题还原到资源、约束与必要条件。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建议用时：5分钟。说明创新经常来自放宽、替换或重新解释旧假设。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建议用时：5分钟。说明后续研究不是简单否定MapReduce，而是识别其在新工作负载下的假设边界。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建议用时：5分钟。学生只需排序，不需要预先知道Spark。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建议用时：4分钟。排序并非唯一，但必须满足因果逻辑。指出E/C是可以被方案干预的关键位置。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建议用时：3分钟。回顾第二讲产出，强调“发现不足”之后还必须解释原因、构思方案并产生证据。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建议用时：5分钟。强调假设必须产生可观察预测。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建议用时：5分钟。逐槽位解释，并强调条件和反证。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建议用时：4分钟。用好坏对照解释不可反驳表述为什么无法产生科学证据。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建议用时：5分钟。学生不需要发明新机制，只需把条件、机理、干预、预测和反证拼成一句完整假设。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建议用时：4分钟。解释这条假设如何直接推导出测量I/O占比和迭代耗时的实验。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建议用时：4分钟。说明同一个技术可以服务不同问题，同一个问题也可能有多种方法。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建议用时：6分钟。避免把所有方向都套成“提出模型—跑数据集”。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建议用时：6分钟。每个杠杆给一个简短例子。强调创新可以来自重新组合与改变假设，不一定是全新模型。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建议用时：5分钟。用MapReduce→RDD说明设计原则与具体实现的区别。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建议用时：5分钟。方案不一定都最终实现，但比较能暴露隐含权衡。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建议用时：4分钟。举例说明“用大模型”“用强化学习”只是技术选择，不是科研方法。科研方法首先是问题与证据的推理结构。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建议用时：5分钟。解释Solution Sketch不是代码架构文档，而是最小研究设计。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建议用时：4分钟。强调估算是筛选方案和定位关键实验，不是预测最终精确结果。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建议用时：7分钟。先遮住或暂不讲右侧参考计算，让学生口算2分钟，再讲解答案。PPT本身保持无动画、一次性显示全部内容。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建议用时：5分钟。解释科研原型与生产系统目标不同，但核心机制、正确性和可重复性不能省略。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建议用时：5分钟。强调先获得可信基线，再一次只改变一个关键机制。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建议用时：5分钟。说明MVP计划用于约束工作量，也用于防止只在最后展示成功结果。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建议用时：6分钟。强调先写Claim，再决定Evidence，而不是先跑结果再挑故事。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建议用时：7分钟。逐列解释公平比较、控制变量和统计量。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建议用时：6分钟。学生只需从四张问题卡中选择，不需要设计完整实验。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建议用时：8分钟。先回应上一页：A对应缺少重复，B是不公平比较，C是以偏概全，D是指标与实际意义审查。再讲其余常见谬误。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建议用时：2分钟。说明四项产出将在同一案例上逐步形成，最后可直接进入研究提案。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建议用时：5分钟。布置四项产出，并说明后续可以进入执行、阶段检查与科研表达。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建议用时：5分钟。用MapReduce案例逐层解释，尤其指出“速度慢”仍只是现象。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建议用时：4分钟。让学生比较“准确率低”和完整问题陈述的差别。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建议用时：4分钟。强调“新颖”不是唯一标准；问题首先要有价值、清楚、可研究。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建议用时：4分钟。说明本科科研尤其要通过边界控制可完成性。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idx="5" sz="quarter"/>
          </p:nvPr>
        </p:nvSpPr>
        <p:spPr/>
      </p:sp>
      <p:sp>
        <p:nvSpPr>
          <p:cNvPr id="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t>建议用时：4分钟。把重要性拆成可论证的四个维度。</a:t>
            </a:r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AB0F4-7C75-4EFA-8EE7-F47BD171C7FF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sp>
        <p:nvSpPr>
          <p:cNvPr id="5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A721E-7253-463E-886E-DCB3B32C17B4}" type="datetime1">
              <a:rPr lang="zh-CN" altLang="en-US"/>
              <a:pPr>
                <a:defRPr/>
              </a:pPr>
              <a:t>2026/8/26</a:t>
            </a:fld>
            <a:endParaRPr lang="zh-CN" altLang="en-US"/>
          </a:p>
        </p:txBody>
      </p:sp>
      <p:sp>
        <p:nvSpPr>
          <p:cNvPr id="6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980570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88938" y="171450"/>
            <a:ext cx="8364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>
                <a:sym typeface="Arial" charset="0"/>
              </a:rPr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8938" y="1085850"/>
            <a:ext cx="8364537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>
                <a:sym typeface="Segoe UI" pitchFamily="34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Segoe UI" pitchFamily="34" charset="0"/>
              </a:rPr>
              <a:t>Second level</a:t>
            </a:r>
          </a:p>
          <a:p>
            <a:pPr lvl="2"/>
            <a:r>
              <a:rPr lang="en-US" altLang="zh-CN">
                <a:sym typeface="Segoe UI" pitchFamily="34" charset="0"/>
              </a:rPr>
              <a:t>Third level</a:t>
            </a:r>
          </a:p>
          <a:p>
            <a:pPr lvl="3"/>
            <a:r>
              <a:rPr lang="en-US" altLang="zh-CN">
                <a:sym typeface="Segoe UI" pitchFamily="34" charset="0"/>
              </a:rPr>
              <a:t>Fourth level</a:t>
            </a:r>
          </a:p>
          <a:p>
            <a:pPr lvl="4"/>
            <a:r>
              <a:rPr lang="en-US" altLang="zh-CN">
                <a:sym typeface="Segoe UI" pitchFamily="34" charset="0"/>
              </a:rPr>
              <a:t>Fifth level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7010400" y="4800600"/>
            <a:ext cx="21336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514A1D8F-DE77-4FE1-B39D-0EE60C975DF4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11A085-D558-4921-9F16-599A489A6F10}" type="datetime1">
              <a:rPr lang="zh-CN" altLang="en-US"/>
              <a:pPr>
                <a:defRPr/>
              </a:pPr>
              <a:t>2026/8/26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</p:sldLayoutIdLst>
  <p:hf hdr="0" ftr="0" dt="0"/>
  <p:txStyles>
    <p:titleStyle>
      <a:lvl1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  <a:sym typeface="Arial" charset="0"/>
        </a:defRPr>
      </a:lvl1pPr>
      <a:lvl2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2pPr>
      <a:lvl3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3pPr>
      <a:lvl4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4pPr>
      <a:lvl5pPr marL="685800" indent="-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5pPr>
      <a:lvl6pPr marL="1143000" indent="-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6pPr>
      <a:lvl7pPr marL="1600200" indent="-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7pPr>
      <a:lvl8pPr marL="2057400" indent="-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8pPr>
      <a:lvl9pPr marL="2514600" indent="-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Segoe UI" pitchFamily="34" charset="0"/>
          <a:cs typeface="Segoe UI" pitchFamily="34" charset="0"/>
          <a:sym typeface="Arial" charset="0"/>
        </a:defRPr>
      </a:lvl9pPr>
    </p:titleStyle>
    <p:bodyStyle>
      <a:lvl1pPr marL="346075" indent="-346075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2400">
          <a:solidFill>
            <a:schemeClr val="tx1"/>
          </a:solidFill>
          <a:latin typeface="+mn-lt"/>
          <a:ea typeface="+mn-ea"/>
          <a:cs typeface="+mn-cs"/>
          <a:sym typeface="Segoe UI" pitchFamily="34" charset="0"/>
        </a:defRPr>
      </a:lvl1pPr>
      <a:lvl2pPr marL="641350" indent="-295275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2100">
          <a:solidFill>
            <a:schemeClr val="tx1"/>
          </a:solidFill>
          <a:latin typeface="+mn-lt"/>
          <a:cs typeface="+mn-cs"/>
          <a:sym typeface="Segoe UI" pitchFamily="34" charset="0"/>
        </a:defRPr>
      </a:lvl2pPr>
      <a:lvl3pPr marL="942975" indent="-301625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>
          <a:solidFill>
            <a:schemeClr val="tx1"/>
          </a:solidFill>
          <a:latin typeface="+mn-lt"/>
          <a:cs typeface="+mn-cs"/>
          <a:sym typeface="Segoe UI" pitchFamily="34" charset="0"/>
        </a:defRPr>
      </a:lvl3pPr>
      <a:lvl4pPr marL="1203325" indent="-258763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4pPr>
      <a:lvl5pPr marL="1455738" indent="-252413" algn="l" defTabSz="68580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5pPr>
      <a:lvl6pPr marL="1912938" indent="-252413" algn="l" defTabSz="685800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6pPr>
      <a:lvl7pPr marL="2370138" indent="-252413" algn="l" defTabSz="685800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7pPr>
      <a:lvl8pPr marL="2827338" indent="-252413" algn="l" defTabSz="685800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8pPr>
      <a:lvl9pPr marL="3284538" indent="-252413" algn="l" defTabSz="685800" rtl="0" fontAlgn="base">
        <a:lnSpc>
          <a:spcPct val="90000"/>
        </a:lnSpc>
        <a:spcBef>
          <a:spcPct val="20000"/>
        </a:spcBef>
        <a:spcAft>
          <a:spcPct val="0"/>
        </a:spcAft>
        <a:buSzPct val="90000"/>
        <a:buBlip>
          <a:blip r:embed="rId3"/>
        </a:buBlip>
        <a:defRPr sz="1500">
          <a:solidFill>
            <a:schemeClr val="tx1"/>
          </a:solidFill>
          <a:latin typeface="+mn-lt"/>
          <a:cs typeface="+mn-cs"/>
          <a:sym typeface="Segoe U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0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82296"/>
            <a:ext cx="676656" cy="6766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" y="1097280"/>
            <a:ext cx="8778240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3000" b="1" i="0">
                <a:solidFill>
                  <a:srgbClr val="202830"/>
                </a:solidFill>
                <a:latin typeface="PingFang SC"/>
              </a:rPr>
              <a:t>科研训练（第三讲）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" y="1783080"/>
            <a:ext cx="8778240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3400" b="1" i="0">
                <a:solidFill>
                  <a:srgbClr val="0C4F7A"/>
                </a:solidFill>
                <a:latin typeface="PingFang SC"/>
              </a:rPr>
              <a:t>科研方法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" y="2395728"/>
            <a:ext cx="8778240" cy="41148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0" i="0">
                <a:solidFill>
                  <a:srgbClr val="667078"/>
                </a:solidFill>
                <a:latin typeface="PingFang SC"/>
              </a:rPr>
              <a:t>从机理、解法到实现与证据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3273552"/>
            <a:ext cx="841248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晏潇 博士  |  武汉大学 · 武汉数学与智能研究院  |  yanxiaosunny@whu.edu.cn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五类常见研究空白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2608" y="1005840"/>
            <a:ext cx="2606040" cy="950976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133856"/>
            <a:ext cx="227685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效果/质量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508760"/>
            <a:ext cx="227685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结果不够准确、可靠或完整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182112" y="1005840"/>
            <a:ext cx="2606040" cy="950976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346704" y="1133856"/>
            <a:ext cx="227685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效率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46704" y="1508760"/>
            <a:ext cx="227685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延迟、吞吐、扩展性不足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71616" y="1005840"/>
            <a:ext cx="2606040" cy="950976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36208" y="1133856"/>
            <a:ext cx="227685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开销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36208" y="1508760"/>
            <a:ext cx="227685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算力、内存、通信、能耗过高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2608" y="2331720"/>
            <a:ext cx="2606040" cy="950976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2459736"/>
            <a:ext cx="227685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适应性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2834639"/>
            <a:ext cx="227685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换数据、任务、硬件后失效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182112" y="2331720"/>
            <a:ext cx="2606040" cy="950976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346704" y="2459736"/>
            <a:ext cx="227685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C67820"/>
                </a:solidFill>
                <a:latin typeface="PingFang SC"/>
              </a:rPr>
              <a:t>认识/证据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46704" y="2834639"/>
            <a:ext cx="227685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机理不清、结论冲突或证据不足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4005072"/>
            <a:ext cx="8138160" cy="32004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高质量问题常来自“特定条件下的失效”，而不是追求抽象的全面提升。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课堂任务：判断哪些是问题，哪些只是方案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1024128"/>
            <a:ext cx="3822191" cy="8229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585216" y="1298448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85216" y="1289304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1" y="1152144"/>
            <a:ext cx="2971800" cy="54864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使用Transformer提升分类效果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718304" y="1024128"/>
            <a:ext cx="3822191" cy="8229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864608" y="1298448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64608" y="1289304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12664" y="1152144"/>
            <a:ext cx="2971800" cy="54864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少样本类别召回率显著低于高频类别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8912" y="2066543"/>
            <a:ext cx="3822191" cy="8229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585216" y="2340863"/>
            <a:ext cx="274320" cy="274320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85216" y="233172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3271" y="2194560"/>
            <a:ext cx="2971800" cy="54864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如何在不降低总体精度的情况下改善少样本召回？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18304" y="2066543"/>
            <a:ext cx="3822191" cy="8229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4864608" y="2340863"/>
            <a:ext cx="274320" cy="274320"/>
          </a:xfrm>
          <a:prstGeom prst="ellipse">
            <a:avLst/>
          </a:prstGeom>
          <a:solidFill>
            <a:srgbClr val="6670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64608" y="2331720"/>
            <a:ext cx="2743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12664" y="2194560"/>
            <a:ext cx="2971800" cy="54864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设计一种新的注意力模块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20040" y="3913632"/>
            <a:ext cx="1874519" cy="5760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48056" y="3977640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课堂任务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9768" y="4242816"/>
            <a:ext cx="1655063" cy="2011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3分钟分类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331720" y="3913632"/>
            <a:ext cx="6446520" cy="5760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459736" y="3986784"/>
            <a:ext cx="1874519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提交物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89120" y="3977640"/>
            <a:ext cx="4261104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现象 / 研究问题 / 技术或方案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参考答案：先把方案语言拿掉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912" y="914400"/>
            <a:ext cx="438912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Times New Roman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0704" y="914400"/>
            <a:ext cx="109728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方案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0" y="914400"/>
            <a:ext cx="6236208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预设使用Transformer，尚未说明机理与必要性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" y="1673352"/>
            <a:ext cx="438912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Times New Roman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0704" y="1673352"/>
            <a:ext cx="109728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现象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1673352"/>
            <a:ext cx="6236208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说明哪里表现差，但尚未形成研究目标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912" y="2432304"/>
            <a:ext cx="438912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Times New Roman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0704" y="2432304"/>
            <a:ext cx="109728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研究问题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6000" y="2432304"/>
            <a:ext cx="6236208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明确场景、目标和副作用边界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" y="3191256"/>
            <a:ext cx="438912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Times New Roman"/>
              </a:rPr>
              <a:t>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0704" y="3191256"/>
            <a:ext cx="109728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02830"/>
                </a:solidFill>
                <a:latin typeface="PingFang SC"/>
              </a:rPr>
              <a:t>方案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0" y="3191256"/>
            <a:ext cx="6236208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667078"/>
                </a:solidFill>
                <a:latin typeface="PingFang SC"/>
              </a:rPr>
              <a:t>描述准备做什么，没有解释为什么需要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096512"/>
            <a:ext cx="8138160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0C4F7A"/>
                </a:solidFill>
                <a:latin typeface="PingFang SC"/>
              </a:rPr>
              <a:t>修改顺序：先写清问题，再根据机理选择Transformer是否合适。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为什么必须分析机理？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143000"/>
            <a:ext cx="3200400" cy="1133856"/>
          </a:xfrm>
          <a:prstGeom prst="roundRect">
            <a:avLst/>
          </a:prstGeom>
          <a:solidFill>
            <a:srgbClr val="FAEAEA"/>
          </a:solidFill>
          <a:ln w="10160">
            <a:solidFill>
              <a:srgbClr val="B53B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271016"/>
            <a:ext cx="28712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900" b="1" i="0">
                <a:solidFill>
                  <a:srgbClr val="B53B3B"/>
                </a:solidFill>
                <a:latin typeface="PingFang SC"/>
              </a:rPr>
              <a:t>只看现象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645920"/>
            <a:ext cx="2871216" cy="521207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延迟高 → 换更快硬件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60520" y="1143000"/>
            <a:ext cx="4480560" cy="1133856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25112" y="1271016"/>
            <a:ext cx="41513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900" b="1" i="0">
                <a:solidFill>
                  <a:srgbClr val="2E7D65"/>
                </a:solidFill>
                <a:latin typeface="PingFang SC"/>
              </a:rPr>
              <a:t>分析机理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25112" y="1645920"/>
            <a:ext cx="4151376" cy="521207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重复I/O占主要时间 → 改变跨轮数据复用方式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944368"/>
            <a:ext cx="8046720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100" b="1" i="0">
                <a:solidFill>
                  <a:srgbClr val="0C4F7A"/>
                </a:solidFill>
                <a:latin typeface="PingFang SC"/>
              </a:rPr>
              <a:t>机理决定方案的作用点，也决定实验中应该控制和测量什么。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机理链：从观察走向可干预原因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298448"/>
            <a:ext cx="1417320" cy="132588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1426464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观察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801368"/>
            <a:ext cx="1088136" cy="7132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迭代延迟高</a:t>
            </a:r>
          </a:p>
        </p:txBody>
      </p:sp>
      <p:sp>
        <p:nvSpPr>
          <p:cNvPr id="10" name="Chevron 9"/>
          <p:cNvSpPr/>
          <p:nvPr/>
        </p:nvSpPr>
        <p:spPr>
          <a:xfrm>
            <a:off x="1719072" y="1737360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1947672" y="1298448"/>
            <a:ext cx="1417320" cy="132588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12264" y="1426464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因素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12264" y="1801368"/>
            <a:ext cx="1088136" cy="7132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重复数据访问</a:t>
            </a:r>
          </a:p>
        </p:txBody>
      </p:sp>
      <p:sp>
        <p:nvSpPr>
          <p:cNvPr id="14" name="Chevron 13"/>
          <p:cNvSpPr/>
          <p:nvPr/>
        </p:nvSpPr>
        <p:spPr>
          <a:xfrm>
            <a:off x="3392423" y="1737360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21024" y="1298448"/>
            <a:ext cx="1417320" cy="132588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785615" y="1426464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E7D65"/>
                </a:solidFill>
                <a:latin typeface="PingFang SC"/>
              </a:rPr>
              <a:t>约束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85615" y="1801368"/>
            <a:ext cx="1088136" cy="7132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阶段间经稳定存储</a:t>
            </a:r>
          </a:p>
        </p:txBody>
      </p:sp>
      <p:sp>
        <p:nvSpPr>
          <p:cNvPr id="18" name="Chevron 17"/>
          <p:cNvSpPr/>
          <p:nvPr/>
        </p:nvSpPr>
        <p:spPr>
          <a:xfrm>
            <a:off x="5065776" y="1737360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294376" y="1298448"/>
            <a:ext cx="1417320" cy="132588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58968" y="1426464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E7D65"/>
                </a:solidFill>
                <a:latin typeface="PingFang SC"/>
              </a:rPr>
              <a:t>过程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58968" y="1801368"/>
            <a:ext cx="1088136" cy="7132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重复I/O与序列化</a:t>
            </a:r>
          </a:p>
        </p:txBody>
      </p:sp>
      <p:sp>
        <p:nvSpPr>
          <p:cNvPr id="22" name="Chevron 21"/>
          <p:cNvSpPr/>
          <p:nvPr/>
        </p:nvSpPr>
        <p:spPr>
          <a:xfrm>
            <a:off x="6739128" y="1737360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967728" y="1298448"/>
            <a:ext cx="1417320" cy="132588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132320" y="1426464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结果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20" y="1801368"/>
            <a:ext cx="1088136" cy="71323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时间随轮次累积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3337560"/>
            <a:ext cx="8138160" cy="4572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202830"/>
                </a:solidFill>
                <a:latin typeface="PingFang SC"/>
              </a:rPr>
              <a:t>好的机理描述必须指出：哪个因素，通过什么过程，导致哪个可观察结果。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第一性原理：从不可回避的约束开始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1060704"/>
            <a:ext cx="3840480" cy="950976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3503" y="1188719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资源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3" y="1563624"/>
            <a:ext cx="351129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时间、内存、带宽、算力、数据和人力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36592" y="1060704"/>
            <a:ext cx="3840480" cy="950976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01183" y="1188719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约束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1183" y="1563624"/>
            <a:ext cx="351129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延迟上限、硬件、隐私、正确性和预算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" y="2322576"/>
            <a:ext cx="3840480" cy="950976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03503" y="2450592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不变量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503" y="2825496"/>
            <a:ext cx="351129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必须保持的语义、接口或安全属性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36592" y="2322576"/>
            <a:ext cx="3840480" cy="950976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01183" y="2450592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必要条件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01183" y="2825496"/>
            <a:ext cx="351129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方案成立必须满足什么？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3867912"/>
            <a:ext cx="813816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0C4F7A"/>
                </a:solidFill>
                <a:latin typeface="PingFang SC"/>
              </a:rPr>
              <a:t>第一性原理的产出不是“新技术”，而是一组不可违反的设计条件。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找出方法中的显式假设与隐含假设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16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84048" y="987552"/>
          <a:ext cx="8375903" cy="324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/>
                <a:gridCol w="3749039"/>
                <a:gridCol w="3072384"/>
              </a:tblGrid>
              <a:tr h="649224">
                <a:tc>
                  <a:txBody>
                    <a:bodyPr/>
                    <a:lstStyle/>
                    <a:p>
                      <a:pPr algn="ctr"/>
                      <a:r>
                        <a:rPr sz="1260" b="1">
                          <a:solidFill>
                            <a:srgbClr val="FFFFFF"/>
                          </a:solidFill>
                          <a:latin typeface="PingFang SC"/>
                        </a:rPr>
                        <a:t>假设类型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60" b="1">
                          <a:solidFill>
                            <a:srgbClr val="FFFFFF"/>
                          </a:solidFill>
                          <a:latin typeface="PingFang SC"/>
                        </a:rPr>
                        <a:t>示例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60" b="1">
                          <a:solidFill>
                            <a:srgbClr val="FFFFFF"/>
                          </a:solidFill>
                          <a:latin typeface="PingFang SC"/>
                        </a:rPr>
                        <a:t>失效后果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649224"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工作负载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任务以批处理为主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迭代与交互场景效率下降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649224"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资源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中间结果可以写入稳定存储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I/O与序列化成为瓶颈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649224"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执行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用户函数基本确定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重执行语义可能变弱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649224"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规模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集群与数据分区足够均匀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60">
                          <a:solidFill>
                            <a:srgbClr val="202830"/>
                          </a:solidFill>
                          <a:latin typeface="PingFang SC"/>
                        </a:rPr>
                        <a:t>慢任务造成尾延迟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MapReduce案例：从问题到机理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07992"/>
            <a:ext cx="78181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4F5961"/>
                </a:solidFill>
                <a:latin typeface="PingFang SC"/>
              </a:rPr>
              <a:t>案例依据：MapReduce, OSDI 2004；RDD, NSDI 2012.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" y="868680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8912" y="868680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场景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868680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迭代机器学习需要反复使用同一工作集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" y="1517904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38912" y="1517904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设计假设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5960" y="1517904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跨阶段或作业的数据通过稳定存储共享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8912" y="2167128"/>
            <a:ext cx="1325880" cy="402336"/>
          </a:xfrm>
          <a:prstGeom prst="roundRect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8912" y="2167128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直接成本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65960" y="2167128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每轮重复读取、解析和序列化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8912" y="2816352"/>
            <a:ext cx="1325880" cy="402336"/>
          </a:xfrm>
          <a:prstGeom prst="roundRect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38912" y="2816352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累积效果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65960" y="2816352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I/O开销随迭代次数增长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8912" y="3465576"/>
            <a:ext cx="1325880" cy="402336"/>
          </a:xfrm>
          <a:prstGeom prst="roundRect">
            <a:avLst/>
          </a:prstGeom>
          <a:solidFill>
            <a:srgbClr val="C678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38912" y="3465576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候选机理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65960" y="3465576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缺少可容错的跨操作内存复用抽象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课堂任务：将信息卡排成机理链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4048" y="1005840"/>
            <a:ext cx="2596896" cy="7315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512064" y="1234440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12064" y="1225296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1115568"/>
            <a:ext cx="1874519" cy="49377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多轮重复读取相同工作集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64408" y="1005840"/>
            <a:ext cx="2596896" cy="7315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392424" y="1234440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392424" y="1225296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76472" y="1115568"/>
            <a:ext cx="1874519" cy="49377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迭代任务总延迟高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44768" y="1005840"/>
            <a:ext cx="2596896" cy="7315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272783" y="1234440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72783" y="1225296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6831" y="1115568"/>
            <a:ext cx="1874519" cy="49377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阶段间通过稳定存储共享数据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4048" y="1965960"/>
            <a:ext cx="2596896" cy="7315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512064" y="2194560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12064" y="2185416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6112" y="2075688"/>
            <a:ext cx="1874519" cy="49377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磁盘I/O与序列化开销累积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264408" y="1965960"/>
            <a:ext cx="2596896" cy="7315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3392424" y="2194560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392424" y="2185416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76472" y="2075688"/>
            <a:ext cx="1874519" cy="49377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每轮计算结束后工作集不能直接复用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20040" y="3913632"/>
            <a:ext cx="1874519" cy="5760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48056" y="3977640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课堂任务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9768" y="4242816"/>
            <a:ext cx="1655063" cy="2011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3分钟排序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331720" y="3913632"/>
            <a:ext cx="6446520" cy="5760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459736" y="3986784"/>
            <a:ext cx="1874519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提交物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89120" y="3977640"/>
            <a:ext cx="4261104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起点 → 过程 → 结果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参考答案：机理链与可干预点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325880"/>
            <a:ext cx="1417320" cy="12618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1453895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828800"/>
            <a:ext cx="1088136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工作集不能直接复用</a:t>
            </a:r>
          </a:p>
        </p:txBody>
      </p:sp>
      <p:sp>
        <p:nvSpPr>
          <p:cNvPr id="10" name="Chevron 9"/>
          <p:cNvSpPr/>
          <p:nvPr/>
        </p:nvSpPr>
        <p:spPr>
          <a:xfrm>
            <a:off x="1737360" y="1792224"/>
            <a:ext cx="182880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029967" y="1325880"/>
            <a:ext cx="1417320" cy="12618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94560" y="1453895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4560" y="1828800"/>
            <a:ext cx="1088136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依赖稳定存储共享</a:t>
            </a:r>
          </a:p>
        </p:txBody>
      </p:sp>
      <p:sp>
        <p:nvSpPr>
          <p:cNvPr id="14" name="Chevron 13"/>
          <p:cNvSpPr/>
          <p:nvPr/>
        </p:nvSpPr>
        <p:spPr>
          <a:xfrm>
            <a:off x="3493008" y="1792224"/>
            <a:ext cx="182880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785615" y="1325880"/>
            <a:ext cx="1417320" cy="126187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950207" y="1453895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50207" y="1828800"/>
            <a:ext cx="1088136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多轮重复读取</a:t>
            </a:r>
          </a:p>
        </p:txBody>
      </p:sp>
      <p:sp>
        <p:nvSpPr>
          <p:cNvPr id="18" name="Chevron 17"/>
          <p:cNvSpPr/>
          <p:nvPr/>
        </p:nvSpPr>
        <p:spPr>
          <a:xfrm>
            <a:off x="5248656" y="1792224"/>
            <a:ext cx="182880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541264" y="1325880"/>
            <a:ext cx="1417320" cy="12618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705855" y="1453895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C67820"/>
                </a:solidFill>
                <a:latin typeface="PingFang SC"/>
              </a:rPr>
              <a:t>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05855" y="1828800"/>
            <a:ext cx="1088136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I/O与序列化累积</a:t>
            </a:r>
          </a:p>
        </p:txBody>
      </p:sp>
      <p:sp>
        <p:nvSpPr>
          <p:cNvPr id="22" name="Chevron 21"/>
          <p:cNvSpPr/>
          <p:nvPr/>
        </p:nvSpPr>
        <p:spPr>
          <a:xfrm>
            <a:off x="7004304" y="1792224"/>
            <a:ext cx="182880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296912" y="1325880"/>
            <a:ext cx="1417320" cy="12618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61504" y="1453895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C67820"/>
                </a:solidFill>
                <a:latin typeface="PingFang SC"/>
              </a:rPr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61504" y="1828800"/>
            <a:ext cx="1088136" cy="64922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总延迟高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3310128"/>
            <a:ext cx="8138160" cy="65836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0936" y="3383280"/>
            <a:ext cx="1874519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可干预点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60320" y="3374136"/>
            <a:ext cx="5952744" cy="53035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改变跨轮数据复用和故障恢复机制，而不是只换更快的磁盘。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从第二讲到第三讲：候选问题还不是研究方案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143000"/>
            <a:ext cx="2880360" cy="1115568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271016"/>
            <a:ext cx="25511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PingFang SC"/>
              </a:rPr>
              <a:t>第二讲产出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645920"/>
            <a:ext cx="2551176" cy="502919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文献比较表＋候选问题陈述</a:t>
            </a:r>
          </a:p>
        </p:txBody>
      </p:sp>
      <p:sp>
        <p:nvSpPr>
          <p:cNvPr id="10" name="Chevron 9"/>
          <p:cNvSpPr/>
          <p:nvPr/>
        </p:nvSpPr>
        <p:spPr>
          <a:xfrm>
            <a:off x="3639312" y="1545336"/>
            <a:ext cx="347472" cy="34747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251960" y="1143000"/>
            <a:ext cx="4370832" cy="111556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16552" y="1271016"/>
            <a:ext cx="404164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2E7D65"/>
                </a:solidFill>
                <a:latin typeface="PingFang SC"/>
              </a:rPr>
              <a:t>第三讲任务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16552" y="1645920"/>
            <a:ext cx="4041648" cy="502919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机理、解法、MVP实现、实验与逻辑审查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971800"/>
            <a:ext cx="7955279" cy="6583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100" b="1" i="0">
                <a:solidFill>
                  <a:srgbClr val="0C4F7A"/>
                </a:solidFill>
                <a:latin typeface="PingFang SC"/>
              </a:rPr>
              <a:t>候选问题只有经过机理解释、可行性估算和证据设计，才会变成可执行的研究。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研究想法、设计原则与假设并不相同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1078992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1078992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研究想法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65960" y="1078992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把工作集放在内存里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" y="2039112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8912" y="2039112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设计原则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2039112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减少跨轮重复I/O，同时保持容错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" y="2999232"/>
            <a:ext cx="1325880" cy="402336"/>
          </a:xfrm>
          <a:prstGeom prst="roundRect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" y="2999232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研究假设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960" y="2999232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若重复I/O是主要瓶颈，内存复用应显著降低后续迭代耗时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3977639"/>
            <a:ext cx="8138160" cy="32004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0C4F7A"/>
                </a:solidFill>
                <a:latin typeface="PingFang SC"/>
              </a:rPr>
              <a:t>只有第三种表述能够直接指导实验设计。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可检验假设的基本结构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234440"/>
            <a:ext cx="1417320" cy="137160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条件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737360"/>
            <a:ext cx="1088136" cy="75895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在什么场景下</a:t>
            </a:r>
          </a:p>
        </p:txBody>
      </p:sp>
      <p:sp>
        <p:nvSpPr>
          <p:cNvPr id="10" name="Chevron 9"/>
          <p:cNvSpPr/>
          <p:nvPr/>
        </p:nvSpPr>
        <p:spPr>
          <a:xfrm>
            <a:off x="1719072" y="1673352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1938528" y="1234440"/>
            <a:ext cx="1417320" cy="137160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03120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机理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1737360"/>
            <a:ext cx="1088136" cy="75895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哪个因素起作用</a:t>
            </a:r>
          </a:p>
        </p:txBody>
      </p:sp>
      <p:sp>
        <p:nvSpPr>
          <p:cNvPr id="14" name="Chevron 13"/>
          <p:cNvSpPr/>
          <p:nvPr/>
        </p:nvSpPr>
        <p:spPr>
          <a:xfrm>
            <a:off x="3383279" y="1673352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02736" y="1234440"/>
            <a:ext cx="1417320" cy="137160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767328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干预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67328" y="1737360"/>
            <a:ext cx="1088136" cy="75895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改变什么变量</a:t>
            </a:r>
          </a:p>
        </p:txBody>
      </p:sp>
      <p:sp>
        <p:nvSpPr>
          <p:cNvPr id="18" name="Chevron 17"/>
          <p:cNvSpPr/>
          <p:nvPr/>
        </p:nvSpPr>
        <p:spPr>
          <a:xfrm>
            <a:off x="5047488" y="1673352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266944" y="1234440"/>
            <a:ext cx="1417320" cy="137160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31536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E7D65"/>
                </a:solidFill>
                <a:latin typeface="PingFang SC"/>
              </a:rPr>
              <a:t>预测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31536" y="1737360"/>
            <a:ext cx="1088136" cy="75895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应观察到什么</a:t>
            </a:r>
          </a:p>
        </p:txBody>
      </p:sp>
      <p:sp>
        <p:nvSpPr>
          <p:cNvPr id="22" name="Chevron 21"/>
          <p:cNvSpPr/>
          <p:nvPr/>
        </p:nvSpPr>
        <p:spPr>
          <a:xfrm>
            <a:off x="6711696" y="1673352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931152" y="1234440"/>
            <a:ext cx="1417320" cy="137160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95744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E7D65"/>
                </a:solidFill>
                <a:latin typeface="PingFang SC"/>
              </a:rPr>
              <a:t>反证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95744" y="1737360"/>
            <a:ext cx="1088136" cy="75895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什么结果说明不成立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3337560"/>
            <a:ext cx="8138160" cy="71323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0936" y="3410712"/>
            <a:ext cx="1874519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模板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60320" y="3401568"/>
            <a:ext cx="5952744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如果【机理】成立，那么在【条件】下改变【关键因素】，应导致【可观察结果】；如果未出现，则需要修正假设。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可反驳性：研究假设必须允许自己“失败”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143000"/>
            <a:ext cx="3794760" cy="1371600"/>
          </a:xfrm>
          <a:prstGeom prst="roundRect">
            <a:avLst/>
          </a:prstGeom>
          <a:solidFill>
            <a:srgbClr val="FAEAEA"/>
          </a:solidFill>
          <a:ln w="10160">
            <a:solidFill>
              <a:srgbClr val="B53B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271016"/>
            <a:ext cx="3465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900" b="1" i="0">
                <a:solidFill>
                  <a:srgbClr val="B53B3B"/>
                </a:solidFill>
                <a:latin typeface="PingFang SC"/>
              </a:rPr>
              <a:t>不可反驳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645920"/>
            <a:ext cx="3465576" cy="75895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“新方法在合适条件下会更好。”
任何结果都可以事后解释。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1143000"/>
            <a:ext cx="3794760" cy="1627632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10912" y="1271016"/>
            <a:ext cx="3465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可反驳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10912" y="1645920"/>
            <a:ext cx="3465576" cy="1014983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“当工作集可放入内存时，去除重复磁盘读取应使后续迭代耗时下降；若I/O占比很低，则假设不成立。”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3474720"/>
            <a:ext cx="8138160" cy="47548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0C4F7A"/>
                </a:solidFill>
                <a:latin typeface="PingFang SC"/>
              </a:rPr>
              <a:t>写假设时，同时写下“什么结果会推翻它”。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课堂任务：用关键词拼装研究假设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325880"/>
            <a:ext cx="1444752" cy="135331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3397D3"/>
                </a:solidFill>
                <a:latin typeface="PingFang SC"/>
              </a:rPr>
              <a:t>条件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828800"/>
            <a:ext cx="1115568" cy="74066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工作集可以装入内存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029967" y="1325880"/>
            <a:ext cx="1444752" cy="135331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194560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3397D3"/>
                </a:solidFill>
                <a:latin typeface="PingFang SC"/>
              </a:rPr>
              <a:t>机理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4560" y="1828800"/>
            <a:ext cx="1115568" cy="74066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延迟主要来自重复I/O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85615" y="1325880"/>
            <a:ext cx="1444752" cy="1353312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950207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3397D3"/>
                </a:solidFill>
                <a:latin typeface="PingFang SC"/>
              </a:rPr>
              <a:t>干预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50207" y="1828800"/>
            <a:ext cx="1115568" cy="74066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跨轮复用内存数据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541264" y="1325880"/>
            <a:ext cx="1444752" cy="1353312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705855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E7D65"/>
                </a:solidFill>
                <a:latin typeface="PingFang SC"/>
              </a:rPr>
              <a:t>预测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5855" y="1828800"/>
            <a:ext cx="1115568" cy="74066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后续迭代耗时下降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296912" y="1325880"/>
            <a:ext cx="1444752" cy="1353312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61504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E7D65"/>
                </a:solidFill>
                <a:latin typeface="PingFang SC"/>
              </a:rPr>
              <a:t>反证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61504" y="1828800"/>
            <a:ext cx="1115568" cy="74066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02830"/>
                </a:solidFill>
                <a:latin typeface="PingFang SC"/>
              </a:rPr>
              <a:t>I/O占比低或耗时不变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127248"/>
            <a:ext cx="8138160" cy="53035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0936" y="3200400"/>
            <a:ext cx="1874519" cy="384047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句式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60320" y="3191256"/>
            <a:ext cx="5952744" cy="402335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如果……，那么……；如果……，则需要修正假设。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20040" y="3913632"/>
            <a:ext cx="1874519" cy="5760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48056" y="3977640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课堂任务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9768" y="4242816"/>
            <a:ext cx="1655063" cy="2011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3分钟拼装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331720" y="3913632"/>
            <a:ext cx="6446520" cy="5760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459736" y="3986784"/>
            <a:ext cx="1874519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提交物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89120" y="3977640"/>
            <a:ext cx="4261104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一条包含反证条件的假设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参考答案：把机理写成可观察预测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097280"/>
            <a:ext cx="8138160" cy="105156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225295"/>
            <a:ext cx="78089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假设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600200"/>
            <a:ext cx="7808976" cy="4389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如果迭代任务的主要延迟来自跨轮重复I/O，那么当工作集可放入内存时，复用内存数据应显著降低后续迭代耗时。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606040"/>
            <a:ext cx="8138160" cy="96012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7512" y="2734056"/>
            <a:ext cx="78089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C67820"/>
                </a:solidFill>
                <a:latin typeface="PingFang SC"/>
              </a:rPr>
              <a:t>反证条件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512" y="3108960"/>
            <a:ext cx="7808976" cy="34747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如果磁盘I/O只占很小比例，或引入缓存后后续迭代耗时没有下降，则该机理判断需要修正。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3986784"/>
            <a:ext cx="8138160" cy="31089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由此自然得到实验需求：分解耗时、控制工作集大小、比较首轮与后续轮次。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方法必须由问题和机理决定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097280"/>
            <a:ext cx="3794760" cy="123444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225295"/>
            <a:ext cx="3465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2E7D65"/>
                </a:solidFill>
                <a:latin typeface="PingFang SC"/>
              </a:rPr>
              <a:t>问题驱动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600200"/>
            <a:ext cx="3465576" cy="6217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先确定需要改变的机理，再寻找可以施加干预的方法。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1097280"/>
            <a:ext cx="3794760" cy="1234440"/>
          </a:xfrm>
          <a:prstGeom prst="roundRect">
            <a:avLst/>
          </a:prstGeom>
          <a:solidFill>
            <a:srgbClr val="FAEAEA"/>
          </a:solidFill>
          <a:ln w="10160">
            <a:solidFill>
              <a:srgbClr val="B53B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10912" y="1225295"/>
            <a:ext cx="3465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B53B3B"/>
                </a:solidFill>
                <a:latin typeface="PingFang SC"/>
              </a:rPr>
              <a:t>技术驱动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10912" y="1600200"/>
            <a:ext cx="3465576" cy="6217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先决定使用某技术，再寻找能包装成应用的场景。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017520"/>
            <a:ext cx="8046720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000" b="1" i="0">
                <a:solidFill>
                  <a:srgbClr val="0C4F7A"/>
                </a:solidFill>
                <a:latin typeface="PingFang SC"/>
              </a:rPr>
              <a:t>判断方法是否合适：它是否直接改变关键因素？是否产生可验证的预测？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不同研究问题需要不同方法与证据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07992"/>
            <a:ext cx="78181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4F5961"/>
                </a:solidFill>
                <a:latin typeface="PingFang SC"/>
              </a:rPr>
              <a:t>参考：现有课程调研中的CMU Applied Research Methods与Washington Empirical Methods启发。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56032" y="960120"/>
          <a:ext cx="8631936" cy="3401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992"/>
                <a:gridCol w="2139696"/>
                <a:gridCol w="2487168"/>
                <a:gridCol w="2926080"/>
              </a:tblGrid>
              <a:tr h="566928">
                <a:tc>
                  <a:txBody>
                    <a:bodyPr/>
                    <a:lstStyle/>
                    <a:p>
                      <a:pPr algn="ctr"/>
                      <a:r>
                        <a:rPr sz="1180" b="1">
                          <a:solidFill>
                            <a:srgbClr val="FFFFFF"/>
                          </a:solidFill>
                          <a:latin typeface="PingFang SC"/>
                        </a:rPr>
                        <a:t>研究类型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80" b="1">
                          <a:solidFill>
                            <a:srgbClr val="FFFFFF"/>
                          </a:solidFill>
                          <a:latin typeface="PingFang SC"/>
                        </a:rPr>
                        <a:t>典型问题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80" b="1">
                          <a:solidFill>
                            <a:srgbClr val="FFFFFF"/>
                          </a:solidFill>
                          <a:latin typeface="PingFang SC"/>
                        </a:rPr>
                        <a:t>主要方法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80" b="1">
                          <a:solidFill>
                            <a:srgbClr val="FFFFFF"/>
                          </a:solidFill>
                          <a:latin typeface="PingFang SC"/>
                        </a:rPr>
                        <a:t>关键证据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理论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性质、界或可解性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定义、证明、反例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正确性与边界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系统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性能、可靠性、扩展性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架构、原型、测量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基线、开销、规模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机器学习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预测、表示、泛化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模型、数据、训练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效果、消融、鲁棒性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HCI/应用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行为、需求、体验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观察、访谈、实验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样本、任务与分析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安全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威胁、攻击、防御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攻击模型、分析、系统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80">
                          <a:solidFill>
                            <a:srgbClr val="202830"/>
                          </a:solidFill>
                          <a:latin typeface="PingFang SC"/>
                        </a:rPr>
                        <a:t>覆盖、成功率与代价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从机理出发的六种解法杠杆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0040" y="987552"/>
            <a:ext cx="2651760" cy="950976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84632" y="1115568"/>
            <a:ext cx="2322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删除假设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" y="1490472"/>
            <a:ext cx="232257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60" b="0" i="0">
                <a:solidFill>
                  <a:srgbClr val="202830"/>
                </a:solidFill>
                <a:latin typeface="PingFang SC"/>
              </a:rPr>
              <a:t>不再要求固定输入规模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46120" y="987552"/>
            <a:ext cx="2651760" cy="950976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10712" y="1115568"/>
            <a:ext cx="2322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改变表示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10712" y="1490472"/>
            <a:ext cx="232257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60" b="0" i="0">
                <a:solidFill>
                  <a:srgbClr val="202830"/>
                </a:solidFill>
                <a:latin typeface="PingFang SC"/>
              </a:rPr>
              <a:t>从物理数据转为逻辑血缘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72200" y="987552"/>
            <a:ext cx="2651760" cy="950976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36792" y="1115568"/>
            <a:ext cx="2322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复用状态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36792" y="1490472"/>
            <a:ext cx="232257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60" b="0" i="0">
                <a:solidFill>
                  <a:srgbClr val="202830"/>
                </a:solidFill>
                <a:latin typeface="PingFang SC"/>
              </a:rPr>
              <a:t>缓存重复使用的工作集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0040" y="2313432"/>
            <a:ext cx="2651760" cy="950976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4632" y="2441448"/>
            <a:ext cx="2322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667078"/>
                </a:solidFill>
                <a:latin typeface="PingFang SC"/>
              </a:rPr>
              <a:t>调整粒度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" y="2816352"/>
            <a:ext cx="232257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60" b="0" i="0">
                <a:solidFill>
                  <a:srgbClr val="202830"/>
                </a:solidFill>
                <a:latin typeface="PingFang SC"/>
              </a:rPr>
              <a:t>改变任务、数据或更新粒度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46120" y="2313432"/>
            <a:ext cx="2651760" cy="950976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410712" y="2441448"/>
            <a:ext cx="2322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667078"/>
                </a:solidFill>
                <a:latin typeface="PingFang SC"/>
              </a:rPr>
              <a:t>移动计算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10712" y="2816352"/>
            <a:ext cx="232257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60" b="0" i="0">
                <a:solidFill>
                  <a:srgbClr val="202830"/>
                </a:solidFill>
                <a:latin typeface="PingFang SC"/>
              </a:rPr>
              <a:t>计算靠近数据或数据靠近计算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72200" y="2313432"/>
            <a:ext cx="2651760" cy="950976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36792" y="2441448"/>
            <a:ext cx="2322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667078"/>
                </a:solidFill>
                <a:latin typeface="PingFang SC"/>
              </a:rPr>
              <a:t>接受权衡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36792" y="2816352"/>
            <a:ext cx="2322576" cy="338328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60" b="0" i="0">
                <a:solidFill>
                  <a:srgbClr val="202830"/>
                </a:solidFill>
                <a:latin typeface="PingFang SC"/>
              </a:rPr>
              <a:t>用部分精度换效率或成本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3977639"/>
            <a:ext cx="8138160" cy="32004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0C4F7A"/>
                </a:solidFill>
                <a:latin typeface="PingFang SC"/>
              </a:rPr>
              <a:t>每个候选方案都要写清：改变了哪一个假设或作用过程。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从机理提炼设计原则，再选择具体技术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960120"/>
            <a:ext cx="8138160" cy="658368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0936" y="1033272"/>
            <a:ext cx="1874519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667078"/>
                </a:solidFill>
                <a:latin typeface="PingFang SC"/>
              </a:rPr>
              <a:t>机理判断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1024128"/>
            <a:ext cx="5952744" cy="53035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主要延迟来自跨轮重复读取和序列化。</a:t>
            </a:r>
          </a:p>
        </p:txBody>
      </p:sp>
      <p:sp>
        <p:nvSpPr>
          <p:cNvPr id="10" name="Chevron 9"/>
          <p:cNvSpPr/>
          <p:nvPr/>
        </p:nvSpPr>
        <p:spPr>
          <a:xfrm>
            <a:off x="4434840" y="1737360"/>
            <a:ext cx="274320" cy="310896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02920" y="1874519"/>
            <a:ext cx="8138160" cy="71323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1947672"/>
            <a:ext cx="1874519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设计原则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60320" y="1938527"/>
            <a:ext cx="5952744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跨操作复用工作集，同时保存足够信息以支持故障恢复。</a:t>
            </a:r>
          </a:p>
        </p:txBody>
      </p:sp>
      <p:sp>
        <p:nvSpPr>
          <p:cNvPr id="14" name="Chevron 13"/>
          <p:cNvSpPr/>
          <p:nvPr/>
        </p:nvSpPr>
        <p:spPr>
          <a:xfrm>
            <a:off x="4434840" y="2743200"/>
            <a:ext cx="274320" cy="310896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02920" y="2926080"/>
            <a:ext cx="8138160" cy="713232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2999232"/>
            <a:ext cx="1874519" cy="56692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E7D65"/>
                </a:solidFill>
                <a:latin typeface="PingFang SC"/>
              </a:rPr>
              <a:t>一种具体方案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60320" y="2990088"/>
            <a:ext cx="5952744" cy="58521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不可变分区数据＋lineage重建丢失分区。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不要只保留第一个想法：构思三个备选方案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29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1143000"/>
            <a:ext cx="2606040" cy="1965960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3503" y="1325880"/>
            <a:ext cx="2276856" cy="32918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0C4F7A"/>
                </a:solidFill>
                <a:latin typeface="PingFang SC"/>
              </a:rPr>
              <a:t>方案A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828800"/>
            <a:ext cx="224028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202830"/>
                </a:solidFill>
                <a:latin typeface="PingFang SC"/>
              </a:rPr>
              <a:t>缓存工作集＋复制容错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2423160"/>
            <a:ext cx="2240280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80" b="0" i="0">
                <a:solidFill>
                  <a:srgbClr val="667078"/>
                </a:solidFill>
                <a:latin typeface="PingFang SC"/>
              </a:rPr>
              <a:t>恢复快，内存/网络开销高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6704" y="1143000"/>
            <a:ext cx="2606040" cy="1965960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11296" y="1325880"/>
            <a:ext cx="2276856" cy="32918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0C4F7A"/>
                </a:solidFill>
                <a:latin typeface="PingFang SC"/>
              </a:rPr>
              <a:t>方案B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9584" y="1828800"/>
            <a:ext cx="224028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202830"/>
                </a:solidFill>
                <a:latin typeface="PingFang SC"/>
              </a:rPr>
              <a:t>缓存工作集＋lineage重算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9584" y="2423160"/>
            <a:ext cx="2240280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80" b="0" i="0">
                <a:solidFill>
                  <a:srgbClr val="667078"/>
                </a:solidFill>
                <a:latin typeface="PingFang SC"/>
              </a:rPr>
              <a:t>开销低，长链恢复可能慢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54496" y="1143000"/>
            <a:ext cx="2606040" cy="1965960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1325880"/>
            <a:ext cx="2276856" cy="32918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2E7D65"/>
                </a:solidFill>
                <a:latin typeface="PingFang SC"/>
              </a:rPr>
              <a:t>方案C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37376" y="1828800"/>
            <a:ext cx="224028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202830"/>
                </a:solidFill>
                <a:latin typeface="PingFang SC"/>
              </a:rPr>
              <a:t>缓存＋周期性checkpoint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37376" y="2423160"/>
            <a:ext cx="2240280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80" b="0" i="0">
                <a:solidFill>
                  <a:srgbClr val="667078"/>
                </a:solidFill>
                <a:latin typeface="PingFang SC"/>
              </a:rPr>
              <a:t>折中恢复成本与检查点开销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3730752"/>
            <a:ext cx="81381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0C4F7A"/>
                </a:solidFill>
                <a:latin typeface="PingFang SC"/>
              </a:rPr>
              <a:t>比较维度：作用机理｜理论收益｜资源开销｜失败模式｜实现难度。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科研方法不是“算法、模型和工具清单”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078992"/>
            <a:ext cx="3840480" cy="1143000"/>
          </a:xfrm>
          <a:prstGeom prst="roundRect">
            <a:avLst/>
          </a:prstGeom>
          <a:solidFill>
            <a:srgbClr val="FAEAEA"/>
          </a:solidFill>
          <a:ln w="10160">
            <a:solidFill>
              <a:srgbClr val="B53B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207007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B53B3B"/>
                </a:solidFill>
                <a:latin typeface="PingFang SC"/>
              </a:rPr>
              <a:t>错误起点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581912"/>
            <a:ext cx="3511296" cy="53035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“最近大模型很热门，我想用大模型解决这个问题。”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00600" y="1078992"/>
            <a:ext cx="3840480" cy="114300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65192" y="1207007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2E7D65"/>
                </a:solidFill>
                <a:latin typeface="PingFang SC"/>
              </a:rPr>
              <a:t>正确起点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65192" y="1581912"/>
            <a:ext cx="3511296" cy="53035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“关键机理是什么？什么改变能影响它？需要什么证据？”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2907792"/>
            <a:ext cx="8010144" cy="60350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100" b="1" i="0">
                <a:solidFill>
                  <a:srgbClr val="0C4F7A"/>
                </a:solidFill>
                <a:latin typeface="PingFang SC"/>
              </a:rPr>
              <a:t>技术是候选解法；科研方法决定为什么选它、怎样实现、如何证明。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方案草图：把想法写成可实现结构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868680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868680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输入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65960" y="868680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处理什么数据和状态？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" y="1527048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8912" y="1527048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核心机制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1527048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改变哪个过程或假设？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" y="2185415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" y="2185415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输出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960" y="2185415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产生什么结果或系统状态？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8912" y="2843784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38912" y="2843784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预期变化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65960" y="2843784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哪些指标为什么会改变？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8912" y="3502152"/>
            <a:ext cx="1325880" cy="402336"/>
          </a:xfrm>
          <a:prstGeom prst="roundRect">
            <a:avLst/>
          </a:prstGeom>
          <a:solidFill>
            <a:srgbClr val="C678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38912" y="3502152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代价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65960" y="3502152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新增了什么资源或复杂度？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4096512"/>
            <a:ext cx="8138160" cy="29260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B53B3B"/>
                </a:solidFill>
                <a:latin typeface="PingFang SC"/>
              </a:rPr>
              <a:t>如果无法解释“机制如何导致指标变化”，Solution Sketch仍然只是功能列表。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为什么编码之前先做数量级估算？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78992"/>
            <a:ext cx="3886200" cy="98755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207007"/>
            <a:ext cx="35570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判断收益上限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581912"/>
            <a:ext cx="355701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即使完全消除某项开销，最多能改善多少？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00600" y="1078992"/>
            <a:ext cx="3886200" cy="987552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65192" y="1207007"/>
            <a:ext cx="35570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E7D65"/>
                </a:solidFill>
                <a:latin typeface="PingFang SC"/>
              </a:rPr>
              <a:t>判断资源可行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65192" y="1581912"/>
            <a:ext cx="355701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内存、带宽、算力和数据是否够用？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2450592"/>
            <a:ext cx="3886200" cy="987552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1792" y="2578608"/>
            <a:ext cx="35570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定位真正瓶颈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792" y="2953512"/>
            <a:ext cx="355701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主要成本到底在I/O、计算、通信还是调度？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2450592"/>
            <a:ext cx="3886200" cy="98755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65192" y="2578608"/>
            <a:ext cx="35570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C67820"/>
                </a:solidFill>
                <a:latin typeface="PingFang SC"/>
              </a:rPr>
              <a:t>决定先做什么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2953512"/>
            <a:ext cx="3557016" cy="374904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优先验证对结论影响最大的未知量。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数量级估算示例：先看方案是否值得做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932688"/>
            <a:ext cx="8266175" cy="64008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005840"/>
            <a:ext cx="1874519" cy="493775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给定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96311" y="996696"/>
            <a:ext cx="6080759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工作集100 GB｜磁盘有效带宽1 GB/s｜20轮迭代｜假设每轮完整读取一次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" y="1874519"/>
            <a:ext cx="3858768" cy="100584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03503" y="2002536"/>
            <a:ext cx="352958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C67820"/>
                </a:solidFill>
                <a:latin typeface="PingFang SC"/>
              </a:rPr>
              <a:t>请估算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503" y="2377439"/>
            <a:ext cx="3529584" cy="3931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仅重复读取数据的理论时间约为多少？如果全部消除，收益上限是多少？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46320" y="1874519"/>
            <a:ext cx="3858768" cy="100584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10912" y="2002536"/>
            <a:ext cx="3529584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参考计算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10912" y="2377439"/>
            <a:ext cx="3529584" cy="3931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100 ÷ 1 × 20 = 2000秒。实际收益还受计算、缓存与恢复开销限制。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3502152"/>
            <a:ext cx="8138160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0C4F7A"/>
                </a:solidFill>
                <a:latin typeface="PingFang SC"/>
              </a:rPr>
              <a:t>估算结论：I/O确实可能是主要矛盾，因此值得先做内存复用的最小验证。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实现目标：验证假设，而不是先完成产品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143000"/>
            <a:ext cx="3794760" cy="141732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271016"/>
            <a:ext cx="3465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3397D3"/>
                </a:solidFill>
                <a:latin typeface="PingFang SC"/>
              </a:rPr>
              <a:t>可以精简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645920"/>
            <a:ext cx="3465576" cy="80467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完整UI｜大规模部署｜次要功能｜自动化包装｜全部优化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1143000"/>
            <a:ext cx="3794760" cy="141732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10912" y="1271016"/>
            <a:ext cx="34655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2E7D65"/>
                </a:solidFill>
                <a:latin typeface="PingFang SC"/>
              </a:rPr>
              <a:t>不能省略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10912" y="1645920"/>
            <a:ext cx="3465576" cy="80467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0" i="0">
                <a:solidFill>
                  <a:srgbClr val="202830"/>
                </a:solidFill>
                <a:latin typeface="PingFang SC"/>
              </a:rPr>
              <a:t>核心机制｜基线｜正确性检查｜环境记录｜关键测量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3273552"/>
            <a:ext cx="8138160" cy="51206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2100" b="1" i="0">
                <a:solidFill>
                  <a:srgbClr val="0C4F7A"/>
                </a:solidFill>
                <a:latin typeface="PingFang SC"/>
              </a:rPr>
              <a:t>20%的实现完成80%的验证：先证明“这个方向值得继续”。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快速迭代：Baseline-first与单变量改动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234440"/>
            <a:ext cx="1417320" cy="138988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1. 跑通基线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737360"/>
            <a:ext cx="1088136" cy="7772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确认任务、数据和指标</a:t>
            </a:r>
          </a:p>
        </p:txBody>
      </p:sp>
      <p:sp>
        <p:nvSpPr>
          <p:cNvPr id="10" name="Chevron 9"/>
          <p:cNvSpPr/>
          <p:nvPr/>
        </p:nvSpPr>
        <p:spPr>
          <a:xfrm>
            <a:off x="1719072" y="1673352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1947672" y="1234440"/>
            <a:ext cx="1417320" cy="138988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12264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E7D65"/>
                </a:solidFill>
                <a:latin typeface="PingFang SC"/>
              </a:rPr>
              <a:t>2. 加入核心改动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12264" y="1737360"/>
            <a:ext cx="1088136" cy="7772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一次只改关键机制</a:t>
            </a:r>
          </a:p>
        </p:txBody>
      </p:sp>
      <p:sp>
        <p:nvSpPr>
          <p:cNvPr id="14" name="Chevron 13"/>
          <p:cNvSpPr/>
          <p:nvPr/>
        </p:nvSpPr>
        <p:spPr>
          <a:xfrm>
            <a:off x="3392423" y="1673352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21024" y="1234440"/>
            <a:ext cx="1417320" cy="1389888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785615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3. 最小测量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85615" y="1737360"/>
            <a:ext cx="1088136" cy="7772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先看方向和数量级</a:t>
            </a:r>
          </a:p>
        </p:txBody>
      </p:sp>
      <p:sp>
        <p:nvSpPr>
          <p:cNvPr id="18" name="Chevron 17"/>
          <p:cNvSpPr/>
          <p:nvPr/>
        </p:nvSpPr>
        <p:spPr>
          <a:xfrm>
            <a:off x="5065776" y="1673352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294376" y="1234440"/>
            <a:ext cx="1417320" cy="138988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58968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E7D65"/>
                </a:solidFill>
                <a:latin typeface="PingFang SC"/>
              </a:rPr>
              <a:t>4. 诊断偏差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58968" y="1737360"/>
            <a:ext cx="1088136" cy="7772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记录失败与意外</a:t>
            </a:r>
          </a:p>
        </p:txBody>
      </p:sp>
      <p:sp>
        <p:nvSpPr>
          <p:cNvPr id="22" name="Chevron 21"/>
          <p:cNvSpPr/>
          <p:nvPr/>
        </p:nvSpPr>
        <p:spPr>
          <a:xfrm>
            <a:off x="6739128" y="1673352"/>
            <a:ext cx="173736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967728" y="1234440"/>
            <a:ext cx="1417320" cy="1389888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132320" y="1362456"/>
            <a:ext cx="108813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5. 决定迭代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20" y="1737360"/>
            <a:ext cx="1088136" cy="7772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继续、修改或停止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3447288"/>
            <a:ext cx="8138160" cy="41148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202830"/>
                </a:solidFill>
                <a:latin typeface="PingFang SC"/>
              </a:rPr>
              <a:t>每次迭代都应留下：代码版本、参数、环境、结果与下一步判断。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最小实现计划：MVP也要可复查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35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75488" y="960120"/>
          <a:ext cx="8193024" cy="3310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960"/>
                <a:gridCol w="6227064"/>
              </a:tblGrid>
              <a:tr h="551688"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/>
                        </a:rPr>
                        <a:t>模块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PingFang SC"/>
                        </a:rPr>
                        <a:t>最低要求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Baseline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可运行、可重复、结果合理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核心改动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只实现与假设直接相关的机制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正确性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小数据测试、断言或已知结果检查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记录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版本、环境、参数、随机种子和日志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551688"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停止条件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202830"/>
                          </a:solidFill>
                          <a:latin typeface="PingFang SC"/>
                        </a:rPr>
                        <a:t>何种结果说明不值得继续扩展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实验设计：从研究主张反推证据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07992"/>
            <a:ext cx="78181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4F5961"/>
                </a:solidFill>
                <a:latin typeface="PingFang SC"/>
              </a:rPr>
              <a:t>参考：现有调研中的Washington Empirical Research Methods启发。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" y="914400"/>
            <a:ext cx="1078992" cy="38404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8912" y="914400"/>
            <a:ext cx="1078992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PingFang SC"/>
              </a:rPr>
              <a:t>Claim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914400"/>
            <a:ext cx="28803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02830"/>
                </a:solidFill>
                <a:latin typeface="PingFang SC"/>
              </a:rPr>
              <a:t>方案降低迭代延迟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914400"/>
            <a:ext cx="37947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667078"/>
                </a:solidFill>
                <a:latin typeface="PingFang SC"/>
              </a:rPr>
              <a:t>端到端耗时＋分阶段耗时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" y="1682495"/>
            <a:ext cx="1078992" cy="38404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8912" y="1682495"/>
            <a:ext cx="1078992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PingFang SC"/>
              </a:rPr>
              <a:t>Claim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1682495"/>
            <a:ext cx="28803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02830"/>
                </a:solidFill>
                <a:latin typeface="PingFang SC"/>
              </a:rPr>
              <a:t>收益来自减少I/O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1682495"/>
            <a:ext cx="37947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667078"/>
                </a:solidFill>
                <a:latin typeface="PingFang SC"/>
              </a:rPr>
              <a:t>I/O量测量＋机制消融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8912" y="2450591"/>
            <a:ext cx="1078992" cy="38404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38912" y="2450591"/>
            <a:ext cx="1078992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PingFang SC"/>
              </a:rPr>
              <a:t>Claim 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450591"/>
            <a:ext cx="28803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02830"/>
                </a:solidFill>
                <a:latin typeface="PingFang SC"/>
              </a:rPr>
              <a:t>额外开销可接受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54880" y="2450591"/>
            <a:ext cx="37947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667078"/>
                </a:solidFill>
                <a:latin typeface="PingFang SC"/>
              </a:rPr>
              <a:t>内存、恢复和管理开销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8912" y="3218688"/>
            <a:ext cx="1078992" cy="384048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38912" y="3218688"/>
            <a:ext cx="1078992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PingFang SC"/>
              </a:rPr>
              <a:t>Claim 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37360" y="3218688"/>
            <a:ext cx="28803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202830"/>
                </a:solidFill>
                <a:latin typeface="PingFang SC"/>
              </a:rPr>
              <a:t>在目标范围内稳定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80" y="3218688"/>
            <a:ext cx="379476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667078"/>
                </a:solidFill>
                <a:latin typeface="PingFang SC"/>
              </a:rPr>
              <a:t>不同规模、轮次和故障条件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50" b="1" i="0">
                <a:solidFill>
                  <a:srgbClr val="0C4F7A"/>
                </a:solidFill>
                <a:latin typeface="PingFang SC"/>
              </a:rPr>
              <a:t>覆盖原则：每个主要Claim至少有一组直接证据；每个关键机制至少有一次隔离验证。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一张科学实验设计表需要哪些字段？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37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19456" y="969264"/>
          <a:ext cx="8705086" cy="3273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40"/>
                <a:gridCol w="1874519"/>
                <a:gridCol w="1874519"/>
                <a:gridCol w="1993392"/>
                <a:gridCol w="1728216"/>
              </a:tblGrid>
              <a:tr h="654710"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PingFang SC"/>
                        </a:rPr>
                        <a:t>主张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PingFang SC"/>
                        </a:rPr>
                        <a:t>实验/对照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PingFang SC"/>
                        </a:rPr>
                        <a:t>变量控制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PingFang SC"/>
                        </a:rPr>
                        <a:t>指标与统计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50" b="1">
                          <a:solidFill>
                            <a:srgbClr val="FFFFFF"/>
                          </a:solidFill>
                          <a:latin typeface="PingFang SC"/>
                        </a:rPr>
                        <a:t>预期反证</a:t>
                      </a:r>
                    </a:p>
                  </a:txBody>
                  <a:tcPr marL="45720" marR="45720" marT="27432" marB="27432">
                    <a:solidFill>
                      <a:srgbClr val="3397D3"/>
                    </a:solidFill>
                  </a:tcPr>
                </a:tc>
              </a:tr>
              <a:tr h="654710"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降低延迟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Baseline vs 新方案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同数据、资源、轮次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总耗时；中心趋势；误差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耗时无下降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654710"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机制有效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关闭内存复用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其他模块不变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I/O量、阶段耗时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I/O不是主要来源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  <a:tr h="654710"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开销可控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改变工作集规模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相同任务负载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内存峰值、恢复耗时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开销超过收益</a:t>
                      </a:r>
                    </a:p>
                  </a:txBody>
                  <a:tcPr marL="45720" marR="45720" marT="27432" marB="27432">
                    <a:solidFill>
                      <a:srgbClr val="FFFFFF"/>
                    </a:solidFill>
                  </a:tcPr>
                </a:tc>
              </a:tr>
              <a:tr h="654712"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适用范围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多规模/故障条件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统一配置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趋势、方差、失败率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>
                          <a:solidFill>
                            <a:srgbClr val="202830"/>
                          </a:solidFill>
                          <a:latin typeface="PingFang SC"/>
                        </a:rPr>
                        <a:t>仅单一条件有效</a:t>
                      </a:r>
                    </a:p>
                  </a:txBody>
                  <a:tcPr marL="45720" marR="45720" marT="27432" marB="27432">
                    <a:solidFill>
                      <a:srgbClr val="F4F9FC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2920" y="4224528"/>
            <a:ext cx="8138160" cy="25603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50" b="1" i="0">
                <a:solidFill>
                  <a:srgbClr val="C67820"/>
                </a:solidFill>
                <a:latin typeface="PingFang SC"/>
              </a:rPr>
              <a:t>至少报告重复次数、中心趋势和波动；统计显著不等于实际意义。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课堂任务：审查一份看似完整的实验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914400"/>
            <a:ext cx="8266175" cy="859536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987552"/>
            <a:ext cx="1874519" cy="713231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667078"/>
                </a:solidFill>
                <a:latin typeface="PingFang SC"/>
              </a:rPr>
              <a:t>实验描述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96311" y="978408"/>
            <a:ext cx="6080759" cy="731519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新方法在一个数据集上运行一次，准确率从82%提升到84%；旧方法使用默认参数，新方法充分调参，因此证明新方法普遍更优。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" y="2057400"/>
            <a:ext cx="3822191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566928" y="2212848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203704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9264" y="2148840"/>
            <a:ext cx="3072384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只运行一次，没有稳定性信息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736592" y="2057400"/>
            <a:ext cx="3822191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4864607" y="2212848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864607" y="2203704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66944" y="2148840"/>
            <a:ext cx="3072384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基线与新方法调参不公平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8912" y="2807208"/>
            <a:ext cx="3822191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566928" y="2962656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66928" y="2953512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9264" y="2898648"/>
            <a:ext cx="3072384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单一数据集却声称普遍有效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736592" y="2807208"/>
            <a:ext cx="3822191" cy="5669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C9D4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864607" y="2962656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864607" y="2953512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66944" y="2898648"/>
            <a:ext cx="3072384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202830"/>
                </a:solidFill>
                <a:latin typeface="PingFang SC"/>
              </a:rPr>
              <a:t>2个百分点提升是否有实际意义未说明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20040" y="3913632"/>
            <a:ext cx="1874519" cy="576072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48056" y="3977640"/>
            <a:ext cx="1618487" cy="22860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C67820"/>
                </a:solidFill>
                <a:latin typeface="PingFang SC"/>
              </a:rPr>
              <a:t>课堂任务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9768" y="4242816"/>
            <a:ext cx="1655063" cy="2011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3分钟选择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331720" y="3913632"/>
            <a:ext cx="6446520" cy="576072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459736" y="3986784"/>
            <a:ext cx="1874519" cy="42976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3397D3"/>
                </a:solidFill>
                <a:latin typeface="PingFang SC"/>
              </a:rPr>
              <a:t>提交物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89120" y="3977640"/>
            <a:ext cx="4261104" cy="44805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找出至少两项证据或逻辑问题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常见逻辑谬误：结果正确也可能结论错误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896" y="868680"/>
            <a:ext cx="141732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B53B3B"/>
                </a:solidFill>
                <a:latin typeface="PingFang SC"/>
              </a:rPr>
              <a:t>相关当因果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2224" y="868680"/>
            <a:ext cx="246888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同时变化就声称因果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08576" y="868680"/>
            <a:ext cx="141732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B53B3B"/>
                </a:solidFill>
                <a:latin typeface="PingFang SC"/>
              </a:rPr>
              <a:t>以偏概全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9904" y="868680"/>
            <a:ext cx="246888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单一数据/场景推广全部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0896" y="1636776"/>
            <a:ext cx="141732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B53B3B"/>
                </a:solidFill>
                <a:latin typeface="PingFang SC"/>
              </a:rPr>
              <a:t>选择性汇报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92224" y="1636776"/>
            <a:ext cx="246888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只展示有利结果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08576" y="1636776"/>
            <a:ext cx="141732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B53B3B"/>
                </a:solidFill>
                <a:latin typeface="PingFang SC"/>
              </a:rPr>
              <a:t>不公平比较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9904" y="1636776"/>
            <a:ext cx="246888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预算、资源、调参不一致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0896" y="2404872"/>
            <a:ext cx="141732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C67820"/>
                </a:solidFill>
                <a:latin typeface="PingFang SC"/>
              </a:rPr>
              <a:t>指标偷换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92224" y="2404872"/>
            <a:ext cx="246888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代理指标当成真实目标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08576" y="2404872"/>
            <a:ext cx="141732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C67820"/>
                </a:solidFill>
                <a:latin typeface="PingFang SC"/>
              </a:rPr>
              <a:t>混杂变量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89904" y="2404872"/>
            <a:ext cx="246888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多个因素变化却归因一个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0896" y="3172968"/>
            <a:ext cx="141732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C67820"/>
                </a:solidFill>
                <a:latin typeface="PingFang SC"/>
              </a:rPr>
              <a:t>事后解释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92224" y="3172968"/>
            <a:ext cx="246888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看结果后才构造假设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08576" y="3172968"/>
            <a:ext cx="141732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00" b="1" i="0">
                <a:solidFill>
                  <a:srgbClr val="C67820"/>
                </a:solidFill>
                <a:latin typeface="PingFang SC"/>
              </a:rPr>
              <a:t>缺少反证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89904" y="3172968"/>
            <a:ext cx="246888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只设计支持方案的实验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4133087"/>
            <a:ext cx="8138160" cy="25603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50" b="1" i="0">
                <a:solidFill>
                  <a:srgbClr val="0C4F7A"/>
                </a:solidFill>
                <a:latin typeface="PingFang SC"/>
              </a:rPr>
              <a:t>结论必须严格限制在数据、实验设计和统计证据能够支持的范围内。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本讲路线与四项产出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1480" y="1325880"/>
            <a:ext cx="1828800" cy="128016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76072" y="1453895"/>
            <a:ext cx="14996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问题与机理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072" y="1828800"/>
            <a:ext cx="1499616" cy="6675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Problem–Mechanism Canvas</a:t>
            </a:r>
          </a:p>
        </p:txBody>
      </p:sp>
      <p:sp>
        <p:nvSpPr>
          <p:cNvPr id="10" name="Chevron 9"/>
          <p:cNvSpPr/>
          <p:nvPr/>
        </p:nvSpPr>
        <p:spPr>
          <a:xfrm>
            <a:off x="2295144" y="1810512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578608" y="1325880"/>
            <a:ext cx="1828800" cy="128016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743200" y="1453895"/>
            <a:ext cx="14996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2E7D65"/>
                </a:solidFill>
                <a:latin typeface="PingFang SC"/>
              </a:rPr>
              <a:t>方案与估算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1828800"/>
            <a:ext cx="1499616" cy="6675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Solution Sketch＋估算</a:t>
            </a:r>
          </a:p>
        </p:txBody>
      </p:sp>
      <p:sp>
        <p:nvSpPr>
          <p:cNvPr id="14" name="Chevron 13"/>
          <p:cNvSpPr/>
          <p:nvPr/>
        </p:nvSpPr>
        <p:spPr>
          <a:xfrm>
            <a:off x="4462272" y="1810512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745736" y="1325880"/>
            <a:ext cx="1828800" cy="128016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10328" y="1453895"/>
            <a:ext cx="14996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实现计划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10328" y="1828800"/>
            <a:ext cx="1499616" cy="6675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MVP Plan</a:t>
            </a:r>
          </a:p>
        </p:txBody>
      </p:sp>
      <p:sp>
        <p:nvSpPr>
          <p:cNvPr id="18" name="Chevron 17"/>
          <p:cNvSpPr/>
          <p:nvPr/>
        </p:nvSpPr>
        <p:spPr>
          <a:xfrm>
            <a:off x="6629400" y="1810512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912864" y="1325880"/>
            <a:ext cx="1828800" cy="128016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77456" y="1453895"/>
            <a:ext cx="14996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C67820"/>
                </a:solidFill>
                <a:latin typeface="PingFang SC"/>
              </a:rPr>
              <a:t>实验与审查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77456" y="1828800"/>
            <a:ext cx="1499616" cy="6675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Evaluation Plan＋Logic Audit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3383280"/>
            <a:ext cx="8138160" cy="42062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900" b="1" i="0">
                <a:solidFill>
                  <a:srgbClr val="202830"/>
                </a:solidFill>
                <a:latin typeface="PingFang SC"/>
              </a:rPr>
              <a:t>所有内容围绕同一条链：问题 → 机理 → 解法 → 实现 → 实验 → 结论。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完成研究闭环：本讲总结与课后产出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" y="4507992"/>
            <a:ext cx="78181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4F5961"/>
                </a:solidFill>
                <a:latin typeface="PingFang SC"/>
              </a:rPr>
              <a:t>课程设计参考：Stanford、Cambridge、北京大学、Edinburgh与Washington相关调研材料。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1480" y="960120"/>
            <a:ext cx="1828800" cy="932688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76072" y="1088136"/>
            <a:ext cx="14996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50" b="1" i="0">
                <a:solidFill>
                  <a:srgbClr val="3397D3"/>
                </a:solidFill>
                <a:latin typeface="PingFang SC"/>
              </a:rPr>
              <a:t>问题/机理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72" y="1463040"/>
            <a:ext cx="1499616" cy="3200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解释为何发生</a:t>
            </a:r>
          </a:p>
        </p:txBody>
      </p:sp>
      <p:sp>
        <p:nvSpPr>
          <p:cNvPr id="11" name="Chevron 10"/>
          <p:cNvSpPr/>
          <p:nvPr/>
        </p:nvSpPr>
        <p:spPr>
          <a:xfrm>
            <a:off x="2295144" y="1289304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578608" y="960120"/>
            <a:ext cx="1828800" cy="93268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43200" y="1088136"/>
            <a:ext cx="14996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50" b="1" i="0">
                <a:solidFill>
                  <a:srgbClr val="2E7D65"/>
                </a:solidFill>
                <a:latin typeface="PingFang SC"/>
              </a:rPr>
              <a:t>解法/估算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0" y="1463040"/>
            <a:ext cx="1499616" cy="3200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判断值不值得做</a:t>
            </a:r>
          </a:p>
        </p:txBody>
      </p:sp>
      <p:sp>
        <p:nvSpPr>
          <p:cNvPr id="15" name="Chevron 14"/>
          <p:cNvSpPr/>
          <p:nvPr/>
        </p:nvSpPr>
        <p:spPr>
          <a:xfrm>
            <a:off x="4462272" y="1289304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745736" y="960120"/>
            <a:ext cx="1828800" cy="932688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10328" y="1088136"/>
            <a:ext cx="14996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50" b="1" i="0">
                <a:solidFill>
                  <a:srgbClr val="3397D3"/>
                </a:solidFill>
                <a:latin typeface="PingFang SC"/>
              </a:rPr>
              <a:t>MVP实现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0328" y="1463040"/>
            <a:ext cx="1499616" cy="3200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快速验证核心机制</a:t>
            </a:r>
          </a:p>
        </p:txBody>
      </p:sp>
      <p:sp>
        <p:nvSpPr>
          <p:cNvPr id="19" name="Chevron 18"/>
          <p:cNvSpPr/>
          <p:nvPr/>
        </p:nvSpPr>
        <p:spPr>
          <a:xfrm>
            <a:off x="6629400" y="1289304"/>
            <a:ext cx="201168" cy="256032"/>
          </a:xfrm>
          <a:prstGeom prst="chevron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12864" y="960120"/>
            <a:ext cx="1828800" cy="932688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077456" y="1088136"/>
            <a:ext cx="149961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50" b="1" i="0">
                <a:solidFill>
                  <a:srgbClr val="C67820"/>
                </a:solidFill>
                <a:latin typeface="PingFang SC"/>
              </a:rPr>
              <a:t>实验/审查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77456" y="1463040"/>
            <a:ext cx="1499616" cy="320040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02830"/>
                </a:solidFill>
                <a:latin typeface="PingFang SC"/>
              </a:rPr>
              <a:t>形成可信证据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2395728"/>
            <a:ext cx="8138160" cy="749808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0936" y="2468880"/>
            <a:ext cx="1874519" cy="60350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课后提交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60320" y="2459736"/>
            <a:ext cx="5952744" cy="62179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02830"/>
                </a:solidFill>
                <a:latin typeface="PingFang SC"/>
              </a:rPr>
              <a:t>Solution Sketch｜Back-of-the-envelope估算｜MVP Plan｜Evaluation Plan＋Logic Audit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3520440"/>
            <a:ext cx="8138160" cy="658368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0936" y="3593592"/>
            <a:ext cx="1874519" cy="512063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完成标准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60320" y="3584448"/>
            <a:ext cx="5952744" cy="53035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02830"/>
                </a:solidFill>
                <a:latin typeface="PingFang SC"/>
              </a:rPr>
              <a:t>问题有边界；方案作用于机理；实现足以验证；实验覆盖Claim；结论不过度。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先区分：现象、问题、机理和解法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914400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914400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现象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65960" y="914400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迭代任务运行很慢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" y="1664207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8912" y="1664207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研究问题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1664207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如何降低迭代任务的跨轮次数据访问开销？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" y="2414015"/>
            <a:ext cx="1325880" cy="402336"/>
          </a:xfrm>
          <a:prstGeom prst="roundRect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" y="2414015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机理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960" y="2414015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每轮重复读取稳定存储，I/O开销随迭代累积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8912" y="3163824"/>
            <a:ext cx="1325880" cy="402336"/>
          </a:xfrm>
          <a:prstGeom prst="roundRect">
            <a:avLst/>
          </a:prstGeom>
          <a:solidFill>
            <a:srgbClr val="2E7D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38912" y="3163824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解法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65960" y="3163824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跨轮次在内存中复用工作集，并保留可恢复信息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069080"/>
            <a:ext cx="8138160" cy="329184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B53B3B"/>
                </a:solidFill>
                <a:latin typeface="PingFang SC"/>
              </a:rPr>
              <a:t>研究顺序不能倒置：不要先有解法，再反过来包装问题。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一个“缺点”为什么还不是研究问题？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133856"/>
            <a:ext cx="3063240" cy="1051560"/>
          </a:xfrm>
          <a:prstGeom prst="roundRect">
            <a:avLst/>
          </a:prstGeom>
          <a:solidFill>
            <a:srgbClr val="FAEAEA"/>
          </a:solidFill>
          <a:ln w="10160">
            <a:solidFill>
              <a:srgbClr val="B53B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261872"/>
            <a:ext cx="273405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900" b="1" i="0">
                <a:solidFill>
                  <a:srgbClr val="B53B3B"/>
                </a:solidFill>
                <a:latin typeface="PingFang SC"/>
              </a:rPr>
              <a:t>缺点描述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636776"/>
            <a:ext cx="2734056" cy="43891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0" i="0">
                <a:solidFill>
                  <a:srgbClr val="202830"/>
                </a:solidFill>
                <a:latin typeface="PingFang SC"/>
              </a:rPr>
              <a:t>“现有方法准确率低。”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31920" y="1133856"/>
            <a:ext cx="4709160" cy="1417320"/>
          </a:xfrm>
          <a:prstGeom prst="roundRect">
            <a:avLst/>
          </a:prstGeom>
          <a:solidFill>
            <a:srgbClr val="E9F4EF"/>
          </a:solidFill>
          <a:ln w="10160">
            <a:solidFill>
              <a:srgbClr val="2E7D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096511" y="1261872"/>
            <a:ext cx="437997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研究问题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6511" y="1636776"/>
            <a:ext cx="4379976" cy="80467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“在少样本类别中，现有分类器因训练数据分布不均而召回率显著下降；如何改善少样本召回，同时控制总体精度损失？”</a:t>
            </a:r>
          </a:p>
        </p:txBody>
      </p:sp>
      <p:sp>
        <p:nvSpPr>
          <p:cNvPr id="13" name="Oval 12"/>
          <p:cNvSpPr/>
          <p:nvPr/>
        </p:nvSpPr>
        <p:spPr>
          <a:xfrm>
            <a:off x="713232" y="2871216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3232" y="2862072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8992" y="2834640"/>
            <a:ext cx="740664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明确场景</a:t>
            </a:r>
          </a:p>
        </p:txBody>
      </p:sp>
      <p:sp>
        <p:nvSpPr>
          <p:cNvPr id="16" name="Oval 15"/>
          <p:cNvSpPr/>
          <p:nvPr/>
        </p:nvSpPr>
        <p:spPr>
          <a:xfrm>
            <a:off x="713232" y="3255264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3232" y="3246120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8992" y="3218688"/>
            <a:ext cx="740664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明确可测不足</a:t>
            </a:r>
          </a:p>
        </p:txBody>
      </p:sp>
      <p:sp>
        <p:nvSpPr>
          <p:cNvPr id="19" name="Oval 18"/>
          <p:cNvSpPr/>
          <p:nvPr/>
        </p:nvSpPr>
        <p:spPr>
          <a:xfrm>
            <a:off x="713232" y="3639312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3232" y="3630168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78992" y="3602736"/>
            <a:ext cx="740664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提出可能机理</a:t>
            </a:r>
          </a:p>
        </p:txBody>
      </p:sp>
      <p:sp>
        <p:nvSpPr>
          <p:cNvPr id="22" name="Oval 21"/>
          <p:cNvSpPr/>
          <p:nvPr/>
        </p:nvSpPr>
        <p:spPr>
          <a:xfrm>
            <a:off x="713232" y="4023360"/>
            <a:ext cx="256032" cy="256032"/>
          </a:xfrm>
          <a:prstGeom prst="ellipse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4014216"/>
            <a:ext cx="256032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PingFang SC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8992" y="3986784"/>
            <a:ext cx="7406640" cy="38404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写出目标与副作用边界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好问题的五个检查标准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325880"/>
            <a:ext cx="1444752" cy="146304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重要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828800"/>
            <a:ext cx="1115568" cy="8503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结果对谁有影响？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039112" y="1325880"/>
            <a:ext cx="1444752" cy="146304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03704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具体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03704" y="1828800"/>
            <a:ext cx="1115568" cy="8503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对象、场景和指标明确吗？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03904" y="1325880"/>
            <a:ext cx="1444752" cy="146304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968496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可研究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68496" y="1828800"/>
            <a:ext cx="1115568" cy="8503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能通过分析、实现或实验推进吗？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568696" y="1325880"/>
            <a:ext cx="1444752" cy="1463040"/>
          </a:xfrm>
          <a:prstGeom prst="roundRect">
            <a:avLst/>
          </a:prstGeom>
          <a:solidFill>
            <a:srgbClr val="F4F9FC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733288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3397D3"/>
                </a:solidFill>
                <a:latin typeface="PingFang SC"/>
              </a:rPr>
              <a:t>可检验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33288" y="1828800"/>
            <a:ext cx="1115568" cy="8503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什么证据支持或推翻？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33488" y="1325880"/>
            <a:ext cx="1444752" cy="1463040"/>
          </a:xfrm>
          <a:prstGeom prst="roundRect">
            <a:avLst/>
          </a:prstGeom>
          <a:solidFill>
            <a:srgbClr val="FCF2E5"/>
          </a:solidFill>
          <a:ln w="10160">
            <a:solidFill>
              <a:srgbClr val="C678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98079" y="1453895"/>
            <a:ext cx="1115568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C67820"/>
                </a:solidFill>
                <a:latin typeface="PingFang SC"/>
              </a:rPr>
              <a:t>有边界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98079" y="1828800"/>
            <a:ext cx="1115568" cy="850392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02830"/>
                </a:solidFill>
                <a:latin typeface="PingFang SC"/>
              </a:rPr>
              <a:t>哪些情况不在本研究范围？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3429000"/>
            <a:ext cx="8138160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800" b="1" i="0">
                <a:solidFill>
                  <a:srgbClr val="0C4F7A"/>
                </a:solidFill>
                <a:latin typeface="PingFang SC"/>
              </a:rPr>
              <a:t>如果问题无法写出可观察的成功与失败条件，就还不能进入方案设计。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用问题边界控制课题规模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" y="877824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8912" y="877824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对象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65960" y="877824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研究哪个系统、模型、用户或数据？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" y="1527048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8912" y="1527048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场景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1527048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在什么任务、规模、环境或约束下？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" y="2176272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" y="2176272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目标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960" y="2176272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准备改善哪个主要指标？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8912" y="2825496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38912" y="2825496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资源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65960" y="2825496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可以使用多少数据、时间、算力和人员？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8912" y="3474720"/>
            <a:ext cx="1325880" cy="402336"/>
          </a:xfrm>
          <a:prstGeom prst="round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38912" y="3474720"/>
            <a:ext cx="1325880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PingFang SC"/>
              </a:rPr>
              <a:t>非目标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65960" y="3474720"/>
            <a:ext cx="6583680" cy="402336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 i="0">
                <a:solidFill>
                  <a:srgbClr val="202830"/>
                </a:solidFill>
                <a:latin typeface="PingFang SC"/>
              </a:rPr>
              <a:t>明确暂时不解决什么？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4114800"/>
            <a:ext cx="8138160" cy="292608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2E7D65"/>
                </a:solidFill>
                <a:latin typeface="PingFang SC"/>
              </a:rPr>
              <a:t>边界不是削弱创新，而是让创新能够被实现和验证。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whu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45720"/>
            <a:ext cx="594360" cy="594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2688" y="182880"/>
            <a:ext cx="7498079" cy="438912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2550" b="1" i="0">
                <a:solidFill>
                  <a:srgbClr val="202830"/>
                </a:solidFill>
                <a:latin typeface="PingFang SC"/>
              </a:rPr>
              <a:t>为什么值得研究：不要只写“很重要”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13232"/>
            <a:ext cx="9144000" cy="10972"/>
          </a:xfrm>
          <a:prstGeom prst="rect">
            <a:avLst/>
          </a:prstGeom>
          <a:solidFill>
            <a:srgbClr val="2028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828032"/>
            <a:ext cx="9144000" cy="347472"/>
          </a:xfrm>
          <a:prstGeom prst="rect">
            <a:avLst/>
          </a:prstGeom>
          <a:solidFill>
            <a:srgbClr val="3397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01000" y="4846320"/>
            <a:ext cx="86868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1">
                <a:solidFill>
                  <a:srgbClr val="FFFFFF"/>
                </a:solidFill>
                <a:latin typeface="Times New Roman"/>
              </a:rPr>
              <a:t>Slide 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097280"/>
            <a:ext cx="3840480" cy="91440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225295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影响范围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600200"/>
            <a:ext cx="3511296" cy="30175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多少任务、用户或系统受影响？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54880" y="1097280"/>
            <a:ext cx="3840480" cy="914400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19472" y="1225295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发生频率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19472" y="1600200"/>
            <a:ext cx="3511296" cy="30175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问题多久出现一次？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2331720"/>
            <a:ext cx="3840480" cy="914400"/>
          </a:xfrm>
          <a:prstGeom prst="roundRect">
            <a:avLst/>
          </a:prstGeom>
          <a:solidFill>
            <a:srgbClr val="F3F5F6"/>
          </a:solidFill>
          <a:ln w="10160">
            <a:solidFill>
              <a:srgbClr val="6670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1792" y="2459736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667078"/>
                </a:solidFill>
                <a:latin typeface="PingFang SC"/>
              </a:rPr>
              <a:t>损失程度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792" y="2834639"/>
            <a:ext cx="3511296" cy="30175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造成多大性能、成本或风险？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54880" y="2331720"/>
            <a:ext cx="3840480" cy="914400"/>
          </a:xfrm>
          <a:prstGeom prst="roundRect">
            <a:avLst/>
          </a:prstGeom>
          <a:solidFill>
            <a:srgbClr val="E9F4FA"/>
          </a:solidFill>
          <a:ln w="10160">
            <a:solidFill>
              <a:srgbClr val="3397D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19472" y="2459736"/>
            <a:ext cx="3511296" cy="310896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1" i="0">
                <a:solidFill>
                  <a:srgbClr val="3397D3"/>
                </a:solidFill>
                <a:latin typeface="PingFang SC"/>
              </a:rPr>
              <a:t>现有缺口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9472" y="2834639"/>
            <a:ext cx="3511296" cy="301751"/>
          </a:xfrm>
          <a:prstGeom prst="rect">
            <a:avLst/>
          </a:prstGeom>
          <a:noFill/>
        </p:spPr>
        <p:txBody>
          <a:bodyPr wrap="square" lIns="45720" rIns="4572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 i="0">
                <a:solidFill>
                  <a:srgbClr val="202830"/>
                </a:solidFill>
                <a:latin typeface="PingFang SC"/>
              </a:rPr>
              <a:t>已有方案为什么仍不足？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3822191"/>
            <a:ext cx="8138160" cy="365760"/>
          </a:xfrm>
          <a:prstGeom prst="rect">
            <a:avLst/>
          </a:prstGeom>
          <a:noFill/>
        </p:spPr>
        <p:txBody>
          <a:bodyPr wrap="square" lIns="45720" rIns="4572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700" b="1" i="0">
                <a:solidFill>
                  <a:srgbClr val="0C4F7A"/>
                </a:solidFill>
                <a:latin typeface="PingFang SC"/>
              </a:rPr>
              <a:t>重要性也需要证据：规模数据、真实案例、文献共识或成本估算。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Ed_2012_Template_16x9">
  <a:themeElements>
    <a:clrScheme name="">
      <a:dk1>
        <a:srgbClr val="1D4C7C"/>
      </a:dk1>
      <a:lt1>
        <a:srgbClr val="FFFFFF"/>
      </a:lt1>
      <a:dk2>
        <a:srgbClr val="363535"/>
      </a:dk2>
      <a:lt2>
        <a:srgbClr val="3397D3"/>
      </a:lt2>
      <a:accent1>
        <a:srgbClr val="3397D3"/>
      </a:accent1>
      <a:accent2>
        <a:srgbClr val="8E499C"/>
      </a:accent2>
      <a:accent3>
        <a:srgbClr val="AEAEAE"/>
      </a:accent3>
      <a:accent4>
        <a:srgbClr val="DADADA"/>
      </a:accent4>
      <a:accent5>
        <a:srgbClr val="ADC9E6"/>
      </a:accent5>
      <a:accent6>
        <a:srgbClr val="80418D"/>
      </a:accent6>
      <a:hlink>
        <a:srgbClr val="FFFFFF"/>
      </a:hlink>
      <a:folHlink>
        <a:srgbClr val="FFFFFF"/>
      </a:folHlink>
    </a:clrScheme>
    <a:fontScheme name="TechEd_2012_Template_16x9">
      <a:majorFont>
        <a:latin typeface="Segoe UI"/>
        <a:ea typeface=""/>
        <a:cs typeface="Segoe UI"/>
      </a:majorFont>
      <a:minorFont>
        <a:latin typeface="Segoe UI"/>
        <a:ea typeface=""/>
        <a:cs typeface="Segoe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6858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6858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">
      <a:dk1>
        <a:srgbClr val="1D4C7C"/>
      </a:dk1>
      <a:lt1>
        <a:srgbClr val="FFFFFF"/>
      </a:lt1>
      <a:dk2>
        <a:srgbClr val="363535"/>
      </a:dk2>
      <a:lt2>
        <a:srgbClr val="3397D3"/>
      </a:lt2>
      <a:accent1>
        <a:srgbClr val="3397D3"/>
      </a:accent1>
      <a:accent2>
        <a:srgbClr val="8E499C"/>
      </a:accent2>
      <a:accent3>
        <a:srgbClr val="AEAEAE"/>
      </a:accent3>
      <a:accent4>
        <a:srgbClr val="DADADA"/>
      </a:accent4>
      <a:accent5>
        <a:srgbClr val="ADC9E6"/>
      </a:accent5>
      <a:accent6>
        <a:srgbClr val="80418D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12275</TotalTime>
  <Pages>0</Pages>
  <Words>525</Words>
  <Characters>0</Characters>
  <Application>Microsoft Office PowerPoint</Application>
  <DocSecurity>0</DocSecurity>
  <PresentationFormat>全屏显示(16:9)</PresentationFormat>
  <Lines>0</Lines>
  <Paragraphs>55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微软雅黑</vt:lpstr>
      <vt:lpstr>Arial</vt:lpstr>
      <vt:lpstr>Segoe UI</vt:lpstr>
      <vt:lpstr>Times New Roman</vt:lpstr>
      <vt:lpstr>Wingdings</vt:lpstr>
      <vt:lpstr>TechEd_2012_Template_16x9</vt:lpstr>
      <vt:lpstr>PowerPoint 演示文稿</vt:lpstr>
      <vt:lpstr>PowerPoint 演示文稿</vt:lpstr>
      <vt:lpstr>向量和向量检索</vt:lpstr>
      <vt:lpstr>挑战：多方面严苛性能要求</vt:lpstr>
    </vt:vector>
  </TitlesOfParts>
  <Manager>&lt;Content Manager Name Here&gt;</Manager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科研训练（第三讲）：科研方法</dc:title>
  <dc:creator>晏潇</dc:creator>
  <cp:lastModifiedBy>潇 晏</cp:lastModifiedBy>
  <cp:revision>941</cp:revision>
  <dcterms:created xsi:type="dcterms:W3CDTF">2012-03-22T18:48:00Z</dcterms:created>
  <dcterms:modified xsi:type="dcterms:W3CDTF">2026-08-26T10:39:16Z</dcterms:modified>
  <dc:subject>从机理、解法到实现与证据</dc:subject>
  <cp:keywords>科研训练, 科研方法, 第一性原理, MVP, 实验设计, 逻辑谬误</cp:keyword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0x010100B88FC3ECA26D1C46B3C4C83281D2EB9C003BBE479AF4108146A616B6B5E7069DBC</vt:lpwstr>
  </property>
  <property fmtid="{D5CDD505-2E9C-101B-9397-08002B2CF9AE}" pid="3" name="Event Venue">
    <vt:lpwstr>232;#Orange County Convention Center Orlando, FL|bd993e89-aa48-4695-84e0-3b53e88b1a79</vt:lpwstr>
  </property>
  <property fmtid="{D5CDD505-2E9C-101B-9397-08002B2CF9AE}" pid="4" name="Event Location">
    <vt:lpwstr>231;#Orlando|99ded043-d247-43a1-9b7a-028ecd66d1eb</vt:lpwstr>
  </property>
  <property fmtid="{D5CDD505-2E9C-101B-9397-08002B2CF9AE}" pid="5" name="Event1">
    <vt:lpwstr>126;#TechEd|ac8fad57-eb30-43a8-b5bd-05dcf2cf2246</vt:lpwstr>
  </property>
  <property fmtid="{D5CDD505-2E9C-101B-9397-08002B2CF9AE}" pid="6" name="KSOProductBuildVer">
    <vt:lpwstr>2052-9.1.0.4180</vt:lpwstr>
  </property>
</Properties>
</file>